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1"/>
  </p:notesMasterIdLst>
  <p:sldIdLst>
    <p:sldId id="260" r:id="rId2"/>
    <p:sldId id="257" r:id="rId3"/>
    <p:sldId id="258" r:id="rId4"/>
    <p:sldId id="259" r:id="rId5"/>
    <p:sldId id="262" r:id="rId6"/>
    <p:sldId id="274" r:id="rId7"/>
    <p:sldId id="279" r:id="rId8"/>
    <p:sldId id="280" r:id="rId9"/>
    <p:sldId id="266" r:id="rId10"/>
    <p:sldId id="281" r:id="rId11"/>
    <p:sldId id="277" r:id="rId12"/>
    <p:sldId id="282" r:id="rId13"/>
    <p:sldId id="283" r:id="rId14"/>
    <p:sldId id="278" r:id="rId15"/>
    <p:sldId id="284" r:id="rId16"/>
    <p:sldId id="267" r:id="rId17"/>
    <p:sldId id="285" r:id="rId18"/>
    <p:sldId id="287" r:id="rId19"/>
    <p:sldId id="288" r:id="rId20"/>
    <p:sldId id="290" r:id="rId21"/>
    <p:sldId id="289" r:id="rId22"/>
    <p:sldId id="286" r:id="rId23"/>
    <p:sldId id="263" r:id="rId24"/>
    <p:sldId id="268" r:id="rId25"/>
    <p:sldId id="291" r:id="rId26"/>
    <p:sldId id="292" r:id="rId27"/>
    <p:sldId id="295" r:id="rId28"/>
    <p:sldId id="264" r:id="rId29"/>
    <p:sldId id="298" r:id="rId30"/>
    <p:sldId id="270" r:id="rId31"/>
    <p:sldId id="299" r:id="rId32"/>
    <p:sldId id="296" r:id="rId33"/>
    <p:sldId id="272" r:id="rId34"/>
    <p:sldId id="301" r:id="rId35"/>
    <p:sldId id="273" r:id="rId36"/>
    <p:sldId id="300" r:id="rId37"/>
    <p:sldId id="265" r:id="rId38"/>
    <p:sldId id="303" r:id="rId39"/>
    <p:sldId id="302"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88881"/>
  </p:normalViewPr>
  <p:slideViewPr>
    <p:cSldViewPr snapToGrid="0" snapToObjects="1">
      <p:cViewPr varScale="1">
        <p:scale>
          <a:sx n="116" d="100"/>
          <a:sy n="116" d="100"/>
        </p:scale>
        <p:origin x="960"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867A223-746F-42F1-8583-EB5B50B6B206}" type="doc">
      <dgm:prSet loTypeId="urn:microsoft.com/office/officeart/2016/7/layout/BasicLinearProcessNumbered" loCatId="process" qsTypeId="urn:microsoft.com/office/officeart/2005/8/quickstyle/simple5" qsCatId="simple" csTypeId="urn:microsoft.com/office/officeart/2005/8/colors/colorful5" csCatId="colorful" phldr="1"/>
      <dgm:spPr/>
      <dgm:t>
        <a:bodyPr/>
        <a:lstStyle/>
        <a:p>
          <a:endParaRPr lang="en-US"/>
        </a:p>
      </dgm:t>
    </dgm:pt>
    <dgm:pt modelId="{9FAA08F3-DC8F-4F69-BA74-6CFDE9887DFA}">
      <dgm:prSet/>
      <dgm:spPr/>
      <dgm:t>
        <a:bodyPr/>
        <a:lstStyle/>
        <a:p>
          <a:r>
            <a:rPr lang="en-US"/>
            <a:t>Analysis of transaction data to determine market value of spectrum bundles</a:t>
          </a:r>
        </a:p>
      </dgm:t>
    </dgm:pt>
    <dgm:pt modelId="{0FBD181D-8E5B-4DA0-B2F3-0037A6010076}" type="parTrans" cxnId="{40B03266-E1A3-4070-A46D-85A387AF5B95}">
      <dgm:prSet/>
      <dgm:spPr/>
      <dgm:t>
        <a:bodyPr/>
        <a:lstStyle/>
        <a:p>
          <a:endParaRPr lang="en-US"/>
        </a:p>
      </dgm:t>
    </dgm:pt>
    <dgm:pt modelId="{3ED299F0-8A20-4459-B18E-D6269B87DB4C}" type="sibTrans" cxnId="{40B03266-E1A3-4070-A46D-85A387AF5B95}">
      <dgm:prSet phldrT="1" phldr="0"/>
      <dgm:spPr/>
      <dgm:t>
        <a:bodyPr/>
        <a:lstStyle/>
        <a:p>
          <a:r>
            <a:rPr lang="en-US"/>
            <a:t>1</a:t>
          </a:r>
        </a:p>
      </dgm:t>
    </dgm:pt>
    <dgm:pt modelId="{3BD81690-26DB-466C-87C9-9C9F535A0B4B}">
      <dgm:prSet/>
      <dgm:spPr/>
      <dgm:t>
        <a:bodyPr/>
        <a:lstStyle/>
        <a:p>
          <a:r>
            <a:rPr lang="en-US"/>
            <a:t>General equilibrium model of supply and demand</a:t>
          </a:r>
        </a:p>
      </dgm:t>
    </dgm:pt>
    <dgm:pt modelId="{A3DD4709-0EEE-417C-8305-C03E57197DB2}" type="parTrans" cxnId="{B7CBC250-171E-49F9-8181-F4041B0A5795}">
      <dgm:prSet/>
      <dgm:spPr/>
      <dgm:t>
        <a:bodyPr/>
        <a:lstStyle/>
        <a:p>
          <a:endParaRPr lang="en-US"/>
        </a:p>
      </dgm:t>
    </dgm:pt>
    <dgm:pt modelId="{6266163C-5BCD-42DB-8964-C161B1447547}" type="sibTrans" cxnId="{B7CBC250-171E-49F9-8181-F4041B0A5795}">
      <dgm:prSet phldrT="2" phldr="0"/>
      <dgm:spPr/>
      <dgm:t>
        <a:bodyPr/>
        <a:lstStyle/>
        <a:p>
          <a:r>
            <a:rPr lang="en-US"/>
            <a:t>2</a:t>
          </a:r>
        </a:p>
      </dgm:t>
    </dgm:pt>
    <dgm:pt modelId="{0B37BFE9-A37A-4422-8A0E-D5CCA54AAE08}">
      <dgm:prSet/>
      <dgm:spPr/>
      <dgm:t>
        <a:bodyPr/>
        <a:lstStyle/>
        <a:p>
          <a:r>
            <a:rPr lang="en-US"/>
            <a:t>Estimate market equilibrium price for spectrum</a:t>
          </a:r>
        </a:p>
      </dgm:t>
    </dgm:pt>
    <dgm:pt modelId="{B14B6874-AAA5-40FF-A3B4-DE42270D7C03}" type="parTrans" cxnId="{42BA0DE4-F11D-44A4-BD24-92C871570221}">
      <dgm:prSet/>
      <dgm:spPr/>
      <dgm:t>
        <a:bodyPr/>
        <a:lstStyle/>
        <a:p>
          <a:endParaRPr lang="en-US"/>
        </a:p>
      </dgm:t>
    </dgm:pt>
    <dgm:pt modelId="{50C531BB-1223-4161-96D0-23315A93CA07}" type="sibTrans" cxnId="{42BA0DE4-F11D-44A4-BD24-92C871570221}">
      <dgm:prSet/>
      <dgm:spPr/>
      <dgm:t>
        <a:bodyPr/>
        <a:lstStyle/>
        <a:p>
          <a:endParaRPr lang="en-US"/>
        </a:p>
      </dgm:t>
    </dgm:pt>
    <dgm:pt modelId="{1D0FA4E2-BB22-46D4-9B8E-B32C411F9091}">
      <dgm:prSet/>
      <dgm:spPr/>
      <dgm:t>
        <a:bodyPr/>
        <a:lstStyle/>
        <a:p>
          <a:r>
            <a:rPr lang="en-US"/>
            <a:t>Cost model to estimate net profits from a band</a:t>
          </a:r>
        </a:p>
      </dgm:t>
    </dgm:pt>
    <dgm:pt modelId="{8911B372-558A-4D98-AF88-7FF1C48B3B1A}" type="parTrans" cxnId="{6739EFBA-DC1F-4D3E-B98E-F1D694E0D25A}">
      <dgm:prSet/>
      <dgm:spPr/>
      <dgm:t>
        <a:bodyPr/>
        <a:lstStyle/>
        <a:p>
          <a:endParaRPr lang="en-US"/>
        </a:p>
      </dgm:t>
    </dgm:pt>
    <dgm:pt modelId="{10E16EB6-9609-4246-8AC3-72F3F2240FCF}" type="sibTrans" cxnId="{6739EFBA-DC1F-4D3E-B98E-F1D694E0D25A}">
      <dgm:prSet phldrT="3" phldr="0"/>
      <dgm:spPr/>
      <dgm:t>
        <a:bodyPr/>
        <a:lstStyle/>
        <a:p>
          <a:r>
            <a:rPr lang="en-US"/>
            <a:t>3</a:t>
          </a:r>
        </a:p>
      </dgm:t>
    </dgm:pt>
    <dgm:pt modelId="{500DC943-2663-46E5-8628-59B2F4DE66B8}">
      <dgm:prSet/>
      <dgm:spPr/>
      <dgm:t>
        <a:bodyPr/>
        <a:lstStyle/>
        <a:p>
          <a:r>
            <a:rPr lang="en-US"/>
            <a:t>Infer spectrum value from changes in value of other assets</a:t>
          </a:r>
        </a:p>
      </dgm:t>
    </dgm:pt>
    <dgm:pt modelId="{0F76149B-0FBA-47AF-9D1A-011670FFE9E5}" type="parTrans" cxnId="{8CE81457-A745-4BA9-AB74-02CC6B407EC0}">
      <dgm:prSet/>
      <dgm:spPr/>
      <dgm:t>
        <a:bodyPr/>
        <a:lstStyle/>
        <a:p>
          <a:endParaRPr lang="en-US"/>
        </a:p>
      </dgm:t>
    </dgm:pt>
    <dgm:pt modelId="{D22A60AF-0069-4645-A96A-A8CDB944AED2}" type="sibTrans" cxnId="{8CE81457-A745-4BA9-AB74-02CC6B407EC0}">
      <dgm:prSet phldrT="4" phldr="0"/>
      <dgm:spPr/>
      <dgm:t>
        <a:bodyPr/>
        <a:lstStyle/>
        <a:p>
          <a:r>
            <a:rPr lang="en-US"/>
            <a:t>4</a:t>
          </a:r>
        </a:p>
      </dgm:t>
    </dgm:pt>
    <dgm:pt modelId="{DCCD54C8-F2F9-4060-A1E6-7BA50AAE4E99}">
      <dgm:prSet/>
      <dgm:spPr/>
      <dgm:t>
        <a:bodyPr/>
        <a:lstStyle/>
        <a:p>
          <a:r>
            <a:rPr lang="en-US" dirty="0"/>
            <a:t>Hybrid approach</a:t>
          </a:r>
        </a:p>
      </dgm:t>
    </dgm:pt>
    <dgm:pt modelId="{BBD4AE93-21B9-467B-AB11-15DAB0BBEDD8}" type="parTrans" cxnId="{FC9EBFBE-A819-48F8-8871-21D367A7C54A}">
      <dgm:prSet/>
      <dgm:spPr/>
      <dgm:t>
        <a:bodyPr/>
        <a:lstStyle/>
        <a:p>
          <a:endParaRPr lang="en-US"/>
        </a:p>
      </dgm:t>
    </dgm:pt>
    <dgm:pt modelId="{A487311D-8D52-4DE8-A752-D959D813B9B0}" type="sibTrans" cxnId="{FC9EBFBE-A819-48F8-8871-21D367A7C54A}">
      <dgm:prSet phldrT="5" phldr="0"/>
      <dgm:spPr/>
      <dgm:t>
        <a:bodyPr/>
        <a:lstStyle/>
        <a:p>
          <a:r>
            <a:rPr lang="en-US"/>
            <a:t>5</a:t>
          </a:r>
        </a:p>
      </dgm:t>
    </dgm:pt>
    <dgm:pt modelId="{92C5934D-86C5-F947-B232-D46F8B29253C}" type="pres">
      <dgm:prSet presAssocID="{2867A223-746F-42F1-8583-EB5B50B6B206}" presName="Name0" presStyleCnt="0">
        <dgm:presLayoutVars>
          <dgm:animLvl val="lvl"/>
          <dgm:resizeHandles val="exact"/>
        </dgm:presLayoutVars>
      </dgm:prSet>
      <dgm:spPr/>
    </dgm:pt>
    <dgm:pt modelId="{BDC393D6-E439-E043-A505-76928A5D8B4D}" type="pres">
      <dgm:prSet presAssocID="{9FAA08F3-DC8F-4F69-BA74-6CFDE9887DFA}" presName="compositeNode" presStyleCnt="0">
        <dgm:presLayoutVars>
          <dgm:bulletEnabled val="1"/>
        </dgm:presLayoutVars>
      </dgm:prSet>
      <dgm:spPr/>
    </dgm:pt>
    <dgm:pt modelId="{4EDF4F5A-D630-4143-8C15-53809FBF3341}" type="pres">
      <dgm:prSet presAssocID="{9FAA08F3-DC8F-4F69-BA74-6CFDE9887DFA}" presName="bgRect" presStyleLbl="bgAccFollowNode1" presStyleIdx="0" presStyleCnt="5"/>
      <dgm:spPr/>
    </dgm:pt>
    <dgm:pt modelId="{418A14A8-D20D-164D-8FBA-2AB2E0DEB838}" type="pres">
      <dgm:prSet presAssocID="{3ED299F0-8A20-4459-B18E-D6269B87DB4C}" presName="sibTransNodeCircle" presStyleLbl="alignNode1" presStyleIdx="0" presStyleCnt="10">
        <dgm:presLayoutVars>
          <dgm:chMax val="0"/>
          <dgm:bulletEnabled/>
        </dgm:presLayoutVars>
      </dgm:prSet>
      <dgm:spPr/>
    </dgm:pt>
    <dgm:pt modelId="{32A6077A-6461-174A-8477-2CFD4C039ED4}" type="pres">
      <dgm:prSet presAssocID="{9FAA08F3-DC8F-4F69-BA74-6CFDE9887DFA}" presName="bottomLine" presStyleLbl="alignNode1" presStyleIdx="1" presStyleCnt="10">
        <dgm:presLayoutVars/>
      </dgm:prSet>
      <dgm:spPr/>
    </dgm:pt>
    <dgm:pt modelId="{70397AD0-1ECD-AB4D-985C-35376B1B3143}" type="pres">
      <dgm:prSet presAssocID="{9FAA08F3-DC8F-4F69-BA74-6CFDE9887DFA}" presName="nodeText" presStyleLbl="bgAccFollowNode1" presStyleIdx="0" presStyleCnt="5">
        <dgm:presLayoutVars>
          <dgm:bulletEnabled val="1"/>
        </dgm:presLayoutVars>
      </dgm:prSet>
      <dgm:spPr/>
    </dgm:pt>
    <dgm:pt modelId="{F6CE84F9-8AA8-7945-BEE2-1E6A9B4B575B}" type="pres">
      <dgm:prSet presAssocID="{3ED299F0-8A20-4459-B18E-D6269B87DB4C}" presName="sibTrans" presStyleCnt="0"/>
      <dgm:spPr/>
    </dgm:pt>
    <dgm:pt modelId="{C5CDA34F-D18E-E44D-9871-4C009B20D78D}" type="pres">
      <dgm:prSet presAssocID="{3BD81690-26DB-466C-87C9-9C9F535A0B4B}" presName="compositeNode" presStyleCnt="0">
        <dgm:presLayoutVars>
          <dgm:bulletEnabled val="1"/>
        </dgm:presLayoutVars>
      </dgm:prSet>
      <dgm:spPr/>
    </dgm:pt>
    <dgm:pt modelId="{053BB56A-D29C-684E-94FA-129FC92C6DB8}" type="pres">
      <dgm:prSet presAssocID="{3BD81690-26DB-466C-87C9-9C9F535A0B4B}" presName="bgRect" presStyleLbl="bgAccFollowNode1" presStyleIdx="1" presStyleCnt="5"/>
      <dgm:spPr/>
    </dgm:pt>
    <dgm:pt modelId="{7EF40A3B-5421-C84A-9494-B40A3C16013D}" type="pres">
      <dgm:prSet presAssocID="{6266163C-5BCD-42DB-8964-C161B1447547}" presName="sibTransNodeCircle" presStyleLbl="alignNode1" presStyleIdx="2" presStyleCnt="10">
        <dgm:presLayoutVars>
          <dgm:chMax val="0"/>
          <dgm:bulletEnabled/>
        </dgm:presLayoutVars>
      </dgm:prSet>
      <dgm:spPr/>
    </dgm:pt>
    <dgm:pt modelId="{DFEC7C48-E878-134C-A3CB-991D9FBA64E8}" type="pres">
      <dgm:prSet presAssocID="{3BD81690-26DB-466C-87C9-9C9F535A0B4B}" presName="bottomLine" presStyleLbl="alignNode1" presStyleIdx="3" presStyleCnt="10">
        <dgm:presLayoutVars/>
      </dgm:prSet>
      <dgm:spPr/>
    </dgm:pt>
    <dgm:pt modelId="{180AC21E-505A-814F-9B50-845504D18E61}" type="pres">
      <dgm:prSet presAssocID="{3BD81690-26DB-466C-87C9-9C9F535A0B4B}" presName="nodeText" presStyleLbl="bgAccFollowNode1" presStyleIdx="1" presStyleCnt="5">
        <dgm:presLayoutVars>
          <dgm:bulletEnabled val="1"/>
        </dgm:presLayoutVars>
      </dgm:prSet>
      <dgm:spPr/>
    </dgm:pt>
    <dgm:pt modelId="{3460BF09-FFCA-AE4D-AB92-081664AFCEBA}" type="pres">
      <dgm:prSet presAssocID="{6266163C-5BCD-42DB-8964-C161B1447547}" presName="sibTrans" presStyleCnt="0"/>
      <dgm:spPr/>
    </dgm:pt>
    <dgm:pt modelId="{8F32158B-D05D-0C47-8FFB-43D66F6FA867}" type="pres">
      <dgm:prSet presAssocID="{1D0FA4E2-BB22-46D4-9B8E-B32C411F9091}" presName="compositeNode" presStyleCnt="0">
        <dgm:presLayoutVars>
          <dgm:bulletEnabled val="1"/>
        </dgm:presLayoutVars>
      </dgm:prSet>
      <dgm:spPr/>
    </dgm:pt>
    <dgm:pt modelId="{98EF3F17-26CD-A54E-8577-2B830B6B6BD0}" type="pres">
      <dgm:prSet presAssocID="{1D0FA4E2-BB22-46D4-9B8E-B32C411F9091}" presName="bgRect" presStyleLbl="bgAccFollowNode1" presStyleIdx="2" presStyleCnt="5"/>
      <dgm:spPr/>
    </dgm:pt>
    <dgm:pt modelId="{AE842F28-E45C-4B4E-A7D5-8E1CA4E71681}" type="pres">
      <dgm:prSet presAssocID="{10E16EB6-9609-4246-8AC3-72F3F2240FCF}" presName="sibTransNodeCircle" presStyleLbl="alignNode1" presStyleIdx="4" presStyleCnt="10">
        <dgm:presLayoutVars>
          <dgm:chMax val="0"/>
          <dgm:bulletEnabled/>
        </dgm:presLayoutVars>
      </dgm:prSet>
      <dgm:spPr/>
    </dgm:pt>
    <dgm:pt modelId="{38E87600-D545-7249-A548-AB1369C8D424}" type="pres">
      <dgm:prSet presAssocID="{1D0FA4E2-BB22-46D4-9B8E-B32C411F9091}" presName="bottomLine" presStyleLbl="alignNode1" presStyleIdx="5" presStyleCnt="10">
        <dgm:presLayoutVars/>
      </dgm:prSet>
      <dgm:spPr/>
    </dgm:pt>
    <dgm:pt modelId="{12179D64-0718-914D-9A90-0E6C65C32550}" type="pres">
      <dgm:prSet presAssocID="{1D0FA4E2-BB22-46D4-9B8E-B32C411F9091}" presName="nodeText" presStyleLbl="bgAccFollowNode1" presStyleIdx="2" presStyleCnt="5">
        <dgm:presLayoutVars>
          <dgm:bulletEnabled val="1"/>
        </dgm:presLayoutVars>
      </dgm:prSet>
      <dgm:spPr/>
    </dgm:pt>
    <dgm:pt modelId="{BA0DF94F-003B-0D42-B073-AD7273817B72}" type="pres">
      <dgm:prSet presAssocID="{10E16EB6-9609-4246-8AC3-72F3F2240FCF}" presName="sibTrans" presStyleCnt="0"/>
      <dgm:spPr/>
    </dgm:pt>
    <dgm:pt modelId="{E2DC5EE5-72B4-4B4E-926A-904D3DD5C38D}" type="pres">
      <dgm:prSet presAssocID="{500DC943-2663-46E5-8628-59B2F4DE66B8}" presName="compositeNode" presStyleCnt="0">
        <dgm:presLayoutVars>
          <dgm:bulletEnabled val="1"/>
        </dgm:presLayoutVars>
      </dgm:prSet>
      <dgm:spPr/>
    </dgm:pt>
    <dgm:pt modelId="{C0A739EC-38C3-1C43-8231-5563917FC482}" type="pres">
      <dgm:prSet presAssocID="{500DC943-2663-46E5-8628-59B2F4DE66B8}" presName="bgRect" presStyleLbl="bgAccFollowNode1" presStyleIdx="3" presStyleCnt="5"/>
      <dgm:spPr/>
    </dgm:pt>
    <dgm:pt modelId="{C38D3C67-E75D-0947-A0EA-C80AC8E1D1EA}" type="pres">
      <dgm:prSet presAssocID="{D22A60AF-0069-4645-A96A-A8CDB944AED2}" presName="sibTransNodeCircle" presStyleLbl="alignNode1" presStyleIdx="6" presStyleCnt="10">
        <dgm:presLayoutVars>
          <dgm:chMax val="0"/>
          <dgm:bulletEnabled/>
        </dgm:presLayoutVars>
      </dgm:prSet>
      <dgm:spPr/>
    </dgm:pt>
    <dgm:pt modelId="{301FE45F-7CD0-B043-92C9-034EDE522A7E}" type="pres">
      <dgm:prSet presAssocID="{500DC943-2663-46E5-8628-59B2F4DE66B8}" presName="bottomLine" presStyleLbl="alignNode1" presStyleIdx="7" presStyleCnt="10">
        <dgm:presLayoutVars/>
      </dgm:prSet>
      <dgm:spPr/>
    </dgm:pt>
    <dgm:pt modelId="{44D761B4-70EE-B44F-A322-057327C9A12B}" type="pres">
      <dgm:prSet presAssocID="{500DC943-2663-46E5-8628-59B2F4DE66B8}" presName="nodeText" presStyleLbl="bgAccFollowNode1" presStyleIdx="3" presStyleCnt="5">
        <dgm:presLayoutVars>
          <dgm:bulletEnabled val="1"/>
        </dgm:presLayoutVars>
      </dgm:prSet>
      <dgm:spPr/>
    </dgm:pt>
    <dgm:pt modelId="{2E8F67FB-2ACC-AD40-B94B-5FF92263C2C3}" type="pres">
      <dgm:prSet presAssocID="{D22A60AF-0069-4645-A96A-A8CDB944AED2}" presName="sibTrans" presStyleCnt="0"/>
      <dgm:spPr/>
    </dgm:pt>
    <dgm:pt modelId="{9596AF7F-BE2F-6D4D-9DE0-0280BE523A3D}" type="pres">
      <dgm:prSet presAssocID="{DCCD54C8-F2F9-4060-A1E6-7BA50AAE4E99}" presName="compositeNode" presStyleCnt="0">
        <dgm:presLayoutVars>
          <dgm:bulletEnabled val="1"/>
        </dgm:presLayoutVars>
      </dgm:prSet>
      <dgm:spPr/>
    </dgm:pt>
    <dgm:pt modelId="{5EAF35F8-1E8E-4144-A405-57947290AD4C}" type="pres">
      <dgm:prSet presAssocID="{DCCD54C8-F2F9-4060-A1E6-7BA50AAE4E99}" presName="bgRect" presStyleLbl="bgAccFollowNode1" presStyleIdx="4" presStyleCnt="5"/>
      <dgm:spPr/>
    </dgm:pt>
    <dgm:pt modelId="{CEF9E6D7-DFBE-304E-89AF-834229488AD2}" type="pres">
      <dgm:prSet presAssocID="{A487311D-8D52-4DE8-A752-D959D813B9B0}" presName="sibTransNodeCircle" presStyleLbl="alignNode1" presStyleIdx="8" presStyleCnt="10">
        <dgm:presLayoutVars>
          <dgm:chMax val="0"/>
          <dgm:bulletEnabled/>
        </dgm:presLayoutVars>
      </dgm:prSet>
      <dgm:spPr/>
    </dgm:pt>
    <dgm:pt modelId="{AC899A3C-1D7A-8249-9BE6-67EB9DDB8E22}" type="pres">
      <dgm:prSet presAssocID="{DCCD54C8-F2F9-4060-A1E6-7BA50AAE4E99}" presName="bottomLine" presStyleLbl="alignNode1" presStyleIdx="9" presStyleCnt="10">
        <dgm:presLayoutVars/>
      </dgm:prSet>
      <dgm:spPr/>
    </dgm:pt>
    <dgm:pt modelId="{F48200B9-5CBC-5D4B-9840-E95816127C98}" type="pres">
      <dgm:prSet presAssocID="{DCCD54C8-F2F9-4060-A1E6-7BA50AAE4E99}" presName="nodeText" presStyleLbl="bgAccFollowNode1" presStyleIdx="4" presStyleCnt="5">
        <dgm:presLayoutVars>
          <dgm:bulletEnabled val="1"/>
        </dgm:presLayoutVars>
      </dgm:prSet>
      <dgm:spPr/>
    </dgm:pt>
  </dgm:ptLst>
  <dgm:cxnLst>
    <dgm:cxn modelId="{53A2A406-054D-E046-9472-A5A359831291}" type="presOf" srcId="{DCCD54C8-F2F9-4060-A1E6-7BA50AAE4E99}" destId="{5EAF35F8-1E8E-4144-A405-57947290AD4C}" srcOrd="0" destOrd="0" presId="urn:microsoft.com/office/officeart/2016/7/layout/BasicLinearProcessNumbered"/>
    <dgm:cxn modelId="{1EC8EE15-C402-0E4D-A5E5-3016C6D3734B}" type="presOf" srcId="{10E16EB6-9609-4246-8AC3-72F3F2240FCF}" destId="{AE842F28-E45C-4B4E-A7D5-8E1CA4E71681}" srcOrd="0" destOrd="0" presId="urn:microsoft.com/office/officeart/2016/7/layout/BasicLinearProcessNumbered"/>
    <dgm:cxn modelId="{D789AA26-42F5-0C46-A5C2-84CB70CD7ADB}" type="presOf" srcId="{1D0FA4E2-BB22-46D4-9B8E-B32C411F9091}" destId="{98EF3F17-26CD-A54E-8577-2B830B6B6BD0}" srcOrd="0" destOrd="0" presId="urn:microsoft.com/office/officeart/2016/7/layout/BasicLinearProcessNumbered"/>
    <dgm:cxn modelId="{C1476F4A-587D-FC42-A58C-905FFA31CD28}" type="presOf" srcId="{A487311D-8D52-4DE8-A752-D959D813B9B0}" destId="{CEF9E6D7-DFBE-304E-89AF-834229488AD2}" srcOrd="0" destOrd="0" presId="urn:microsoft.com/office/officeart/2016/7/layout/BasicLinearProcessNumbered"/>
    <dgm:cxn modelId="{B7CBC250-171E-49F9-8181-F4041B0A5795}" srcId="{2867A223-746F-42F1-8583-EB5B50B6B206}" destId="{3BD81690-26DB-466C-87C9-9C9F535A0B4B}" srcOrd="1" destOrd="0" parTransId="{A3DD4709-0EEE-417C-8305-C03E57197DB2}" sibTransId="{6266163C-5BCD-42DB-8964-C161B1447547}"/>
    <dgm:cxn modelId="{8CE81457-A745-4BA9-AB74-02CC6B407EC0}" srcId="{2867A223-746F-42F1-8583-EB5B50B6B206}" destId="{500DC943-2663-46E5-8628-59B2F4DE66B8}" srcOrd="3" destOrd="0" parTransId="{0F76149B-0FBA-47AF-9D1A-011670FFE9E5}" sibTransId="{D22A60AF-0069-4645-A96A-A8CDB944AED2}"/>
    <dgm:cxn modelId="{62B8475A-4F79-4F45-BA22-E52287A23BA0}" type="presOf" srcId="{500DC943-2663-46E5-8628-59B2F4DE66B8}" destId="{C0A739EC-38C3-1C43-8231-5563917FC482}" srcOrd="0" destOrd="0" presId="urn:microsoft.com/office/officeart/2016/7/layout/BasicLinearProcessNumbered"/>
    <dgm:cxn modelId="{40B03266-E1A3-4070-A46D-85A387AF5B95}" srcId="{2867A223-746F-42F1-8583-EB5B50B6B206}" destId="{9FAA08F3-DC8F-4F69-BA74-6CFDE9887DFA}" srcOrd="0" destOrd="0" parTransId="{0FBD181D-8E5B-4DA0-B2F3-0037A6010076}" sibTransId="{3ED299F0-8A20-4459-B18E-D6269B87DB4C}"/>
    <dgm:cxn modelId="{BC4FF87E-36B2-8340-9EEC-58D269659DE3}" type="presOf" srcId="{9FAA08F3-DC8F-4F69-BA74-6CFDE9887DFA}" destId="{4EDF4F5A-D630-4143-8C15-53809FBF3341}" srcOrd="0" destOrd="0" presId="urn:microsoft.com/office/officeart/2016/7/layout/BasicLinearProcessNumbered"/>
    <dgm:cxn modelId="{5C705D8B-D0D2-5640-9FEE-3AE15862063D}" type="presOf" srcId="{1D0FA4E2-BB22-46D4-9B8E-B32C411F9091}" destId="{12179D64-0718-914D-9A90-0E6C65C32550}" srcOrd="1" destOrd="0" presId="urn:microsoft.com/office/officeart/2016/7/layout/BasicLinearProcessNumbered"/>
    <dgm:cxn modelId="{08C6378F-258D-604B-9C8C-BBCA491111A4}" type="presOf" srcId="{9FAA08F3-DC8F-4F69-BA74-6CFDE9887DFA}" destId="{70397AD0-1ECD-AB4D-985C-35376B1B3143}" srcOrd="1" destOrd="0" presId="urn:microsoft.com/office/officeart/2016/7/layout/BasicLinearProcessNumbered"/>
    <dgm:cxn modelId="{3C510295-74E7-1D42-9E19-3C2362ADF57E}" type="presOf" srcId="{0B37BFE9-A37A-4422-8A0E-D5CCA54AAE08}" destId="{180AC21E-505A-814F-9B50-845504D18E61}" srcOrd="0" destOrd="1" presId="urn:microsoft.com/office/officeart/2016/7/layout/BasicLinearProcessNumbered"/>
    <dgm:cxn modelId="{9E1F6B9D-529B-4840-A634-5D3D81E8495A}" type="presOf" srcId="{6266163C-5BCD-42DB-8964-C161B1447547}" destId="{7EF40A3B-5421-C84A-9494-B40A3C16013D}" srcOrd="0" destOrd="0" presId="urn:microsoft.com/office/officeart/2016/7/layout/BasicLinearProcessNumbered"/>
    <dgm:cxn modelId="{A3FBEBB7-410D-8F4A-8DBB-6C04C8992FFE}" type="presOf" srcId="{DCCD54C8-F2F9-4060-A1E6-7BA50AAE4E99}" destId="{F48200B9-5CBC-5D4B-9840-E95816127C98}" srcOrd="1" destOrd="0" presId="urn:microsoft.com/office/officeart/2016/7/layout/BasicLinearProcessNumbered"/>
    <dgm:cxn modelId="{6739EFBA-DC1F-4D3E-B98E-F1D694E0D25A}" srcId="{2867A223-746F-42F1-8583-EB5B50B6B206}" destId="{1D0FA4E2-BB22-46D4-9B8E-B32C411F9091}" srcOrd="2" destOrd="0" parTransId="{8911B372-558A-4D98-AF88-7FF1C48B3B1A}" sibTransId="{10E16EB6-9609-4246-8AC3-72F3F2240FCF}"/>
    <dgm:cxn modelId="{E42F76BE-8009-014A-A11E-88CAE4A761FB}" type="presOf" srcId="{3ED299F0-8A20-4459-B18E-D6269B87DB4C}" destId="{418A14A8-D20D-164D-8FBA-2AB2E0DEB838}" srcOrd="0" destOrd="0" presId="urn:microsoft.com/office/officeart/2016/7/layout/BasicLinearProcessNumbered"/>
    <dgm:cxn modelId="{FC9EBFBE-A819-48F8-8871-21D367A7C54A}" srcId="{2867A223-746F-42F1-8583-EB5B50B6B206}" destId="{DCCD54C8-F2F9-4060-A1E6-7BA50AAE4E99}" srcOrd="4" destOrd="0" parTransId="{BBD4AE93-21B9-467B-AB11-15DAB0BBEDD8}" sibTransId="{A487311D-8D52-4DE8-A752-D959D813B9B0}"/>
    <dgm:cxn modelId="{7D90C2D4-0EAD-E648-A9E2-44F5AA25979E}" type="presOf" srcId="{3BD81690-26DB-466C-87C9-9C9F535A0B4B}" destId="{053BB56A-D29C-684E-94FA-129FC92C6DB8}" srcOrd="0" destOrd="0" presId="urn:microsoft.com/office/officeart/2016/7/layout/BasicLinearProcessNumbered"/>
    <dgm:cxn modelId="{5B5B4DD5-C1E9-6D41-A9CE-C370089539AD}" type="presOf" srcId="{500DC943-2663-46E5-8628-59B2F4DE66B8}" destId="{44D761B4-70EE-B44F-A322-057327C9A12B}" srcOrd="1" destOrd="0" presId="urn:microsoft.com/office/officeart/2016/7/layout/BasicLinearProcessNumbered"/>
    <dgm:cxn modelId="{F5E7A4D5-A9FF-F945-B423-21F28B696D22}" type="presOf" srcId="{3BD81690-26DB-466C-87C9-9C9F535A0B4B}" destId="{180AC21E-505A-814F-9B50-845504D18E61}" srcOrd="1" destOrd="0" presId="urn:microsoft.com/office/officeart/2016/7/layout/BasicLinearProcessNumbered"/>
    <dgm:cxn modelId="{544FE0DF-3E97-C24E-B580-CE639735F48B}" type="presOf" srcId="{2867A223-746F-42F1-8583-EB5B50B6B206}" destId="{92C5934D-86C5-F947-B232-D46F8B29253C}" srcOrd="0" destOrd="0" presId="urn:microsoft.com/office/officeart/2016/7/layout/BasicLinearProcessNumbered"/>
    <dgm:cxn modelId="{A0FDDDE2-FE33-8848-9000-073FEF4931DB}" type="presOf" srcId="{D22A60AF-0069-4645-A96A-A8CDB944AED2}" destId="{C38D3C67-E75D-0947-A0EA-C80AC8E1D1EA}" srcOrd="0" destOrd="0" presId="urn:microsoft.com/office/officeart/2016/7/layout/BasicLinearProcessNumbered"/>
    <dgm:cxn modelId="{42BA0DE4-F11D-44A4-BD24-92C871570221}" srcId="{3BD81690-26DB-466C-87C9-9C9F535A0B4B}" destId="{0B37BFE9-A37A-4422-8A0E-D5CCA54AAE08}" srcOrd="0" destOrd="0" parTransId="{B14B6874-AAA5-40FF-A3B4-DE42270D7C03}" sibTransId="{50C531BB-1223-4161-96D0-23315A93CA07}"/>
    <dgm:cxn modelId="{41520D0C-2746-5F40-B109-8A4ECD375B89}" type="presParOf" srcId="{92C5934D-86C5-F947-B232-D46F8B29253C}" destId="{BDC393D6-E439-E043-A505-76928A5D8B4D}" srcOrd="0" destOrd="0" presId="urn:microsoft.com/office/officeart/2016/7/layout/BasicLinearProcessNumbered"/>
    <dgm:cxn modelId="{443D28E7-7457-EC46-9044-276C75F0A2E3}" type="presParOf" srcId="{BDC393D6-E439-E043-A505-76928A5D8B4D}" destId="{4EDF4F5A-D630-4143-8C15-53809FBF3341}" srcOrd="0" destOrd="0" presId="urn:microsoft.com/office/officeart/2016/7/layout/BasicLinearProcessNumbered"/>
    <dgm:cxn modelId="{8D0D850E-FD11-1D46-97D7-B1AE91B21F45}" type="presParOf" srcId="{BDC393D6-E439-E043-A505-76928A5D8B4D}" destId="{418A14A8-D20D-164D-8FBA-2AB2E0DEB838}" srcOrd="1" destOrd="0" presId="urn:microsoft.com/office/officeart/2016/7/layout/BasicLinearProcessNumbered"/>
    <dgm:cxn modelId="{B8B8BB59-33D7-F445-BB4E-5C95A90D60E9}" type="presParOf" srcId="{BDC393D6-E439-E043-A505-76928A5D8B4D}" destId="{32A6077A-6461-174A-8477-2CFD4C039ED4}" srcOrd="2" destOrd="0" presId="urn:microsoft.com/office/officeart/2016/7/layout/BasicLinearProcessNumbered"/>
    <dgm:cxn modelId="{30B1270A-A42D-D04D-B65F-36AF8CB1F8DB}" type="presParOf" srcId="{BDC393D6-E439-E043-A505-76928A5D8B4D}" destId="{70397AD0-1ECD-AB4D-985C-35376B1B3143}" srcOrd="3" destOrd="0" presId="urn:microsoft.com/office/officeart/2016/7/layout/BasicLinearProcessNumbered"/>
    <dgm:cxn modelId="{57C86EF1-979F-534B-80D1-75A09142B342}" type="presParOf" srcId="{92C5934D-86C5-F947-B232-D46F8B29253C}" destId="{F6CE84F9-8AA8-7945-BEE2-1E6A9B4B575B}" srcOrd="1" destOrd="0" presId="urn:microsoft.com/office/officeart/2016/7/layout/BasicLinearProcessNumbered"/>
    <dgm:cxn modelId="{44DA3260-924B-4F4D-AB6A-416642F5104B}" type="presParOf" srcId="{92C5934D-86C5-F947-B232-D46F8B29253C}" destId="{C5CDA34F-D18E-E44D-9871-4C009B20D78D}" srcOrd="2" destOrd="0" presId="urn:microsoft.com/office/officeart/2016/7/layout/BasicLinearProcessNumbered"/>
    <dgm:cxn modelId="{78F73A43-F2BE-D34B-9306-E09ED06A1180}" type="presParOf" srcId="{C5CDA34F-D18E-E44D-9871-4C009B20D78D}" destId="{053BB56A-D29C-684E-94FA-129FC92C6DB8}" srcOrd="0" destOrd="0" presId="urn:microsoft.com/office/officeart/2016/7/layout/BasicLinearProcessNumbered"/>
    <dgm:cxn modelId="{7245D1D9-B8A0-2D43-B298-9ED02FCBAA86}" type="presParOf" srcId="{C5CDA34F-D18E-E44D-9871-4C009B20D78D}" destId="{7EF40A3B-5421-C84A-9494-B40A3C16013D}" srcOrd="1" destOrd="0" presId="urn:microsoft.com/office/officeart/2016/7/layout/BasicLinearProcessNumbered"/>
    <dgm:cxn modelId="{1BC019EE-9280-F14B-8044-D86D3E3513BF}" type="presParOf" srcId="{C5CDA34F-D18E-E44D-9871-4C009B20D78D}" destId="{DFEC7C48-E878-134C-A3CB-991D9FBA64E8}" srcOrd="2" destOrd="0" presId="urn:microsoft.com/office/officeart/2016/7/layout/BasicLinearProcessNumbered"/>
    <dgm:cxn modelId="{AE18AE53-86DC-1242-A76B-43FC761D3D7D}" type="presParOf" srcId="{C5CDA34F-D18E-E44D-9871-4C009B20D78D}" destId="{180AC21E-505A-814F-9B50-845504D18E61}" srcOrd="3" destOrd="0" presId="urn:microsoft.com/office/officeart/2016/7/layout/BasicLinearProcessNumbered"/>
    <dgm:cxn modelId="{0C226A79-17E1-7F4F-AF7B-DD1D2D63C6C0}" type="presParOf" srcId="{92C5934D-86C5-F947-B232-D46F8B29253C}" destId="{3460BF09-FFCA-AE4D-AB92-081664AFCEBA}" srcOrd="3" destOrd="0" presId="urn:microsoft.com/office/officeart/2016/7/layout/BasicLinearProcessNumbered"/>
    <dgm:cxn modelId="{1315C45B-FA77-ED4E-99B3-509DFEC4D15B}" type="presParOf" srcId="{92C5934D-86C5-F947-B232-D46F8B29253C}" destId="{8F32158B-D05D-0C47-8FFB-43D66F6FA867}" srcOrd="4" destOrd="0" presId="urn:microsoft.com/office/officeart/2016/7/layout/BasicLinearProcessNumbered"/>
    <dgm:cxn modelId="{D8BFDD5F-DDD9-E347-B641-C52B5B837C49}" type="presParOf" srcId="{8F32158B-D05D-0C47-8FFB-43D66F6FA867}" destId="{98EF3F17-26CD-A54E-8577-2B830B6B6BD0}" srcOrd="0" destOrd="0" presId="urn:microsoft.com/office/officeart/2016/7/layout/BasicLinearProcessNumbered"/>
    <dgm:cxn modelId="{E0A183C5-E0FD-1448-AF9A-D37171031098}" type="presParOf" srcId="{8F32158B-D05D-0C47-8FFB-43D66F6FA867}" destId="{AE842F28-E45C-4B4E-A7D5-8E1CA4E71681}" srcOrd="1" destOrd="0" presId="urn:microsoft.com/office/officeart/2016/7/layout/BasicLinearProcessNumbered"/>
    <dgm:cxn modelId="{0BCFE16A-95AB-984A-BE94-43B4D42FA92C}" type="presParOf" srcId="{8F32158B-D05D-0C47-8FFB-43D66F6FA867}" destId="{38E87600-D545-7249-A548-AB1369C8D424}" srcOrd="2" destOrd="0" presId="urn:microsoft.com/office/officeart/2016/7/layout/BasicLinearProcessNumbered"/>
    <dgm:cxn modelId="{C231A75A-E8A9-EE46-B076-62B72AA142E8}" type="presParOf" srcId="{8F32158B-D05D-0C47-8FFB-43D66F6FA867}" destId="{12179D64-0718-914D-9A90-0E6C65C32550}" srcOrd="3" destOrd="0" presId="urn:microsoft.com/office/officeart/2016/7/layout/BasicLinearProcessNumbered"/>
    <dgm:cxn modelId="{91CAE591-5794-4A46-9BFA-1F2547874A01}" type="presParOf" srcId="{92C5934D-86C5-F947-B232-D46F8B29253C}" destId="{BA0DF94F-003B-0D42-B073-AD7273817B72}" srcOrd="5" destOrd="0" presId="urn:microsoft.com/office/officeart/2016/7/layout/BasicLinearProcessNumbered"/>
    <dgm:cxn modelId="{64946EC9-3617-C94D-A210-2D8A2EDEDAC3}" type="presParOf" srcId="{92C5934D-86C5-F947-B232-D46F8B29253C}" destId="{E2DC5EE5-72B4-4B4E-926A-904D3DD5C38D}" srcOrd="6" destOrd="0" presId="urn:microsoft.com/office/officeart/2016/7/layout/BasicLinearProcessNumbered"/>
    <dgm:cxn modelId="{8F29B8B5-F5FC-9144-B877-ACC4485D7D68}" type="presParOf" srcId="{E2DC5EE5-72B4-4B4E-926A-904D3DD5C38D}" destId="{C0A739EC-38C3-1C43-8231-5563917FC482}" srcOrd="0" destOrd="0" presId="urn:microsoft.com/office/officeart/2016/7/layout/BasicLinearProcessNumbered"/>
    <dgm:cxn modelId="{96AC1D27-21BA-5E4A-9814-5A3FAA91E621}" type="presParOf" srcId="{E2DC5EE5-72B4-4B4E-926A-904D3DD5C38D}" destId="{C38D3C67-E75D-0947-A0EA-C80AC8E1D1EA}" srcOrd="1" destOrd="0" presId="urn:microsoft.com/office/officeart/2016/7/layout/BasicLinearProcessNumbered"/>
    <dgm:cxn modelId="{E6D9666D-B299-A648-A2C3-A8606F6367B0}" type="presParOf" srcId="{E2DC5EE5-72B4-4B4E-926A-904D3DD5C38D}" destId="{301FE45F-7CD0-B043-92C9-034EDE522A7E}" srcOrd="2" destOrd="0" presId="urn:microsoft.com/office/officeart/2016/7/layout/BasicLinearProcessNumbered"/>
    <dgm:cxn modelId="{59A60BEB-0055-8946-974F-838A4D82369E}" type="presParOf" srcId="{E2DC5EE5-72B4-4B4E-926A-904D3DD5C38D}" destId="{44D761B4-70EE-B44F-A322-057327C9A12B}" srcOrd="3" destOrd="0" presId="urn:microsoft.com/office/officeart/2016/7/layout/BasicLinearProcessNumbered"/>
    <dgm:cxn modelId="{BF7A9F19-AFC4-CD48-8679-7FF4F01D398D}" type="presParOf" srcId="{92C5934D-86C5-F947-B232-D46F8B29253C}" destId="{2E8F67FB-2ACC-AD40-B94B-5FF92263C2C3}" srcOrd="7" destOrd="0" presId="urn:microsoft.com/office/officeart/2016/7/layout/BasicLinearProcessNumbered"/>
    <dgm:cxn modelId="{083C50F6-B103-A14D-9A4D-EBAABE8403F7}" type="presParOf" srcId="{92C5934D-86C5-F947-B232-D46F8B29253C}" destId="{9596AF7F-BE2F-6D4D-9DE0-0280BE523A3D}" srcOrd="8" destOrd="0" presId="urn:microsoft.com/office/officeart/2016/7/layout/BasicLinearProcessNumbered"/>
    <dgm:cxn modelId="{3A48E687-C8F3-D748-87D3-309D7C9B5ACD}" type="presParOf" srcId="{9596AF7F-BE2F-6D4D-9DE0-0280BE523A3D}" destId="{5EAF35F8-1E8E-4144-A405-57947290AD4C}" srcOrd="0" destOrd="0" presId="urn:microsoft.com/office/officeart/2016/7/layout/BasicLinearProcessNumbered"/>
    <dgm:cxn modelId="{52F395EB-0F4D-DF47-B8B9-E8B2C8C2E75C}" type="presParOf" srcId="{9596AF7F-BE2F-6D4D-9DE0-0280BE523A3D}" destId="{CEF9E6D7-DFBE-304E-89AF-834229488AD2}" srcOrd="1" destOrd="0" presId="urn:microsoft.com/office/officeart/2016/7/layout/BasicLinearProcessNumbered"/>
    <dgm:cxn modelId="{5255DC33-24BB-0A4B-B815-D60F65673A99}" type="presParOf" srcId="{9596AF7F-BE2F-6D4D-9DE0-0280BE523A3D}" destId="{AC899A3C-1D7A-8249-9BE6-67EB9DDB8E22}" srcOrd="2" destOrd="0" presId="urn:microsoft.com/office/officeart/2016/7/layout/BasicLinearProcessNumbered"/>
    <dgm:cxn modelId="{46438830-034E-2D4D-9EE1-54CF087BCC46}" type="presParOf" srcId="{9596AF7F-BE2F-6D4D-9DE0-0280BE523A3D}" destId="{F48200B9-5CBC-5D4B-9840-E95816127C98}" srcOrd="3" destOrd="0" presId="urn:microsoft.com/office/officeart/2016/7/layout/BasicLinear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7F43018-2996-4C91-8B13-3E8DCFA315BA}" type="doc">
      <dgm:prSet loTypeId="urn:microsoft.com/office/officeart/2005/8/layout/list1" loCatId="list" qsTypeId="urn:microsoft.com/office/officeart/2005/8/quickstyle/simple5" qsCatId="simple" csTypeId="urn:microsoft.com/office/officeart/2005/8/colors/accent5_2" csCatId="accent5"/>
      <dgm:spPr/>
      <dgm:t>
        <a:bodyPr/>
        <a:lstStyle/>
        <a:p>
          <a:endParaRPr lang="en-US"/>
        </a:p>
      </dgm:t>
    </dgm:pt>
    <dgm:pt modelId="{9F730B25-0BA1-44F5-B142-2D16F9C242BE}">
      <dgm:prSet/>
      <dgm:spPr/>
      <dgm:t>
        <a:bodyPr/>
        <a:lstStyle/>
        <a:p>
          <a:r>
            <a:rPr lang="en-US"/>
            <a:t>Millimeter-Wave Spectrum</a:t>
          </a:r>
        </a:p>
      </dgm:t>
    </dgm:pt>
    <dgm:pt modelId="{13DAA6F4-607F-4577-BA5A-BE2C680D0DDD}" type="parTrans" cxnId="{03DCFF27-6CAC-4EFB-810A-5977648BAAF0}">
      <dgm:prSet/>
      <dgm:spPr/>
      <dgm:t>
        <a:bodyPr/>
        <a:lstStyle/>
        <a:p>
          <a:endParaRPr lang="en-US"/>
        </a:p>
      </dgm:t>
    </dgm:pt>
    <dgm:pt modelId="{B6A134D4-8ED4-4363-89E6-BEE0B6665520}" type="sibTrans" cxnId="{03DCFF27-6CAC-4EFB-810A-5977648BAAF0}">
      <dgm:prSet/>
      <dgm:spPr/>
      <dgm:t>
        <a:bodyPr/>
        <a:lstStyle/>
        <a:p>
          <a:endParaRPr lang="en-US"/>
        </a:p>
      </dgm:t>
    </dgm:pt>
    <dgm:pt modelId="{402A08CA-A45C-46AE-A133-510456DC4B7A}">
      <dgm:prSet/>
      <dgm:spPr/>
      <dgm:t>
        <a:bodyPr/>
        <a:lstStyle/>
        <a:p>
          <a:r>
            <a:rPr lang="en-US"/>
            <a:t>Expand capacity of existing broadband networks</a:t>
          </a:r>
        </a:p>
      </dgm:t>
    </dgm:pt>
    <dgm:pt modelId="{0633B174-1283-46C0-8C49-C071ADF41FC2}" type="parTrans" cxnId="{4FE542AF-B9FD-46CB-BABC-9CBBD3C1E7DC}">
      <dgm:prSet/>
      <dgm:spPr/>
      <dgm:t>
        <a:bodyPr/>
        <a:lstStyle/>
        <a:p>
          <a:endParaRPr lang="en-US"/>
        </a:p>
      </dgm:t>
    </dgm:pt>
    <dgm:pt modelId="{FC2AD65F-C6C5-4AFC-B300-71CD4D4C786A}" type="sibTrans" cxnId="{4FE542AF-B9FD-46CB-BABC-9CBBD3C1E7DC}">
      <dgm:prSet/>
      <dgm:spPr/>
      <dgm:t>
        <a:bodyPr/>
        <a:lstStyle/>
        <a:p>
          <a:endParaRPr lang="en-US"/>
        </a:p>
      </dgm:t>
    </dgm:pt>
    <dgm:pt modelId="{EA7BDA6E-C128-4A2B-8CC1-67B25DD67575}">
      <dgm:prSet/>
      <dgm:spPr/>
      <dgm:t>
        <a:bodyPr/>
        <a:lstStyle/>
        <a:p>
          <a:r>
            <a:rPr lang="en-US"/>
            <a:t>Particular physical characteristics</a:t>
          </a:r>
        </a:p>
      </dgm:t>
    </dgm:pt>
    <dgm:pt modelId="{E1139F25-F34A-4E68-B19A-83FDB04F93D7}" type="parTrans" cxnId="{22F213F4-8617-4752-9E56-EC905D26860F}">
      <dgm:prSet/>
      <dgm:spPr/>
      <dgm:t>
        <a:bodyPr/>
        <a:lstStyle/>
        <a:p>
          <a:endParaRPr lang="en-US"/>
        </a:p>
      </dgm:t>
    </dgm:pt>
    <dgm:pt modelId="{45AA1D69-5BF9-4BBE-8FED-CC8E96F254F3}" type="sibTrans" cxnId="{22F213F4-8617-4752-9E56-EC905D26860F}">
      <dgm:prSet/>
      <dgm:spPr/>
      <dgm:t>
        <a:bodyPr/>
        <a:lstStyle/>
        <a:p>
          <a:endParaRPr lang="en-US"/>
        </a:p>
      </dgm:t>
    </dgm:pt>
    <dgm:pt modelId="{75FE52AE-DD84-419C-A3ED-F8681EF117E8}">
      <dgm:prSet/>
      <dgm:spPr/>
      <dgm:t>
        <a:bodyPr/>
        <a:lstStyle/>
        <a:p>
          <a:r>
            <a:rPr lang="en-US"/>
            <a:t>New factors in valuation equation</a:t>
          </a:r>
        </a:p>
      </dgm:t>
    </dgm:pt>
    <dgm:pt modelId="{166D3128-7328-42DF-AB9B-8880ABA32BDF}" type="parTrans" cxnId="{860810F4-9473-4031-A5E1-7BAA9B4999E2}">
      <dgm:prSet/>
      <dgm:spPr/>
      <dgm:t>
        <a:bodyPr/>
        <a:lstStyle/>
        <a:p>
          <a:endParaRPr lang="en-US"/>
        </a:p>
      </dgm:t>
    </dgm:pt>
    <dgm:pt modelId="{53C46407-CF22-4638-B819-158BC8E3C18B}" type="sibTrans" cxnId="{860810F4-9473-4031-A5E1-7BAA9B4999E2}">
      <dgm:prSet/>
      <dgm:spPr/>
      <dgm:t>
        <a:bodyPr/>
        <a:lstStyle/>
        <a:p>
          <a:endParaRPr lang="en-US"/>
        </a:p>
      </dgm:t>
    </dgm:pt>
    <dgm:pt modelId="{D245AD60-7CD2-410E-865D-89E31BFF1B45}">
      <dgm:prSet/>
      <dgm:spPr/>
      <dgm:t>
        <a:bodyPr/>
        <a:lstStyle/>
        <a:p>
          <a:r>
            <a:rPr lang="en-US"/>
            <a:t>Investments related to coverage capabilities</a:t>
          </a:r>
        </a:p>
      </dgm:t>
    </dgm:pt>
    <dgm:pt modelId="{62BF0C55-76AD-427F-B813-0074BCC29D7C}" type="parTrans" cxnId="{C4317E05-78F1-465B-9309-9D8154F6E45A}">
      <dgm:prSet/>
      <dgm:spPr/>
      <dgm:t>
        <a:bodyPr/>
        <a:lstStyle/>
        <a:p>
          <a:endParaRPr lang="en-US"/>
        </a:p>
      </dgm:t>
    </dgm:pt>
    <dgm:pt modelId="{10764431-811E-4751-B84C-477463A2CFF9}" type="sibTrans" cxnId="{C4317E05-78F1-465B-9309-9D8154F6E45A}">
      <dgm:prSet/>
      <dgm:spPr/>
      <dgm:t>
        <a:bodyPr/>
        <a:lstStyle/>
        <a:p>
          <a:endParaRPr lang="en-US"/>
        </a:p>
      </dgm:t>
    </dgm:pt>
    <dgm:pt modelId="{027E2070-EAD6-4562-B806-6BE7D178C1F6}">
      <dgm:prSet/>
      <dgm:spPr/>
      <dgm:t>
        <a:bodyPr/>
        <a:lstStyle/>
        <a:p>
          <a:r>
            <a:rPr lang="en-US"/>
            <a:t>Opportunities for spectrum re-use</a:t>
          </a:r>
        </a:p>
      </dgm:t>
    </dgm:pt>
    <dgm:pt modelId="{B83CBB26-6D98-495E-824E-991A689B33F6}" type="parTrans" cxnId="{32D49146-27F6-41A9-8847-DC21E1D60EE5}">
      <dgm:prSet/>
      <dgm:spPr/>
      <dgm:t>
        <a:bodyPr/>
        <a:lstStyle/>
        <a:p>
          <a:endParaRPr lang="en-US"/>
        </a:p>
      </dgm:t>
    </dgm:pt>
    <dgm:pt modelId="{FF919C6A-95F2-4857-961A-8C92E1F3EAEA}" type="sibTrans" cxnId="{32D49146-27F6-41A9-8847-DC21E1D60EE5}">
      <dgm:prSet/>
      <dgm:spPr/>
      <dgm:t>
        <a:bodyPr/>
        <a:lstStyle/>
        <a:p>
          <a:endParaRPr lang="en-US"/>
        </a:p>
      </dgm:t>
    </dgm:pt>
    <dgm:pt modelId="{3627DBAE-933D-4D36-BB73-7A5123C07ED0}">
      <dgm:prSet/>
      <dgm:spPr/>
      <dgm:t>
        <a:bodyPr/>
        <a:lstStyle/>
        <a:p>
          <a:r>
            <a:rPr lang="en-US"/>
            <a:t>Small-cell networks</a:t>
          </a:r>
        </a:p>
      </dgm:t>
    </dgm:pt>
    <dgm:pt modelId="{ACB9034A-01FE-48F4-8604-7AE280E89920}" type="parTrans" cxnId="{581B0A0E-0953-4ABE-A479-A12964775375}">
      <dgm:prSet/>
      <dgm:spPr/>
      <dgm:t>
        <a:bodyPr/>
        <a:lstStyle/>
        <a:p>
          <a:endParaRPr lang="en-US"/>
        </a:p>
      </dgm:t>
    </dgm:pt>
    <dgm:pt modelId="{9E1065BF-F2EF-41C7-B6FE-7BDE4CB4A614}" type="sibTrans" cxnId="{581B0A0E-0953-4ABE-A479-A12964775375}">
      <dgm:prSet/>
      <dgm:spPr/>
      <dgm:t>
        <a:bodyPr/>
        <a:lstStyle/>
        <a:p>
          <a:endParaRPr lang="en-US"/>
        </a:p>
      </dgm:t>
    </dgm:pt>
    <dgm:pt modelId="{7543EA14-DC25-4649-AB4A-11B5575E165D}">
      <dgm:prSet/>
      <dgm:spPr/>
      <dgm:t>
        <a:bodyPr/>
        <a:lstStyle/>
        <a:p>
          <a:r>
            <a:rPr lang="en-US"/>
            <a:t>Facilitate spatial reuse of spectrum</a:t>
          </a:r>
        </a:p>
      </dgm:t>
    </dgm:pt>
    <dgm:pt modelId="{CAA7B020-D20F-49A1-9AB5-77657B0EF456}" type="parTrans" cxnId="{476CEF06-53D8-497E-9FFD-1255730B0F86}">
      <dgm:prSet/>
      <dgm:spPr/>
      <dgm:t>
        <a:bodyPr/>
        <a:lstStyle/>
        <a:p>
          <a:endParaRPr lang="en-US"/>
        </a:p>
      </dgm:t>
    </dgm:pt>
    <dgm:pt modelId="{DEB2F82A-B2F4-4D55-A03E-369C205A96B7}" type="sibTrans" cxnId="{476CEF06-53D8-497E-9FFD-1255730B0F86}">
      <dgm:prSet/>
      <dgm:spPr/>
      <dgm:t>
        <a:bodyPr/>
        <a:lstStyle/>
        <a:p>
          <a:endParaRPr lang="en-US"/>
        </a:p>
      </dgm:t>
    </dgm:pt>
    <dgm:pt modelId="{D76DDCFD-AAD5-4A4A-A305-805917A50543}">
      <dgm:prSet/>
      <dgm:spPr/>
      <dgm:t>
        <a:bodyPr/>
        <a:lstStyle/>
        <a:p>
          <a:r>
            <a:rPr lang="en-US"/>
            <a:t>Line of sight and distance-propagation become less important</a:t>
          </a:r>
        </a:p>
      </dgm:t>
    </dgm:pt>
    <dgm:pt modelId="{6AB74770-2B9B-43ED-B08F-EC8646346BBD}" type="parTrans" cxnId="{11EFF416-7A23-478D-A07B-489C52F8DB75}">
      <dgm:prSet/>
      <dgm:spPr/>
      <dgm:t>
        <a:bodyPr/>
        <a:lstStyle/>
        <a:p>
          <a:endParaRPr lang="en-US"/>
        </a:p>
      </dgm:t>
    </dgm:pt>
    <dgm:pt modelId="{EE77902C-C18C-412A-9F5C-E3E9B21103DD}" type="sibTrans" cxnId="{11EFF416-7A23-478D-A07B-489C52F8DB75}">
      <dgm:prSet/>
      <dgm:spPr/>
      <dgm:t>
        <a:bodyPr/>
        <a:lstStyle/>
        <a:p>
          <a:endParaRPr lang="en-US"/>
        </a:p>
      </dgm:t>
    </dgm:pt>
    <dgm:pt modelId="{18A05F80-44F5-40A3-84D7-D28B48DF2FE7}">
      <dgm:prSet/>
      <dgm:spPr/>
      <dgm:t>
        <a:bodyPr/>
        <a:lstStyle/>
        <a:p>
          <a:r>
            <a:rPr lang="en-US" dirty="0"/>
            <a:t>Consider sensitivity to placement/orientation of base stations</a:t>
          </a:r>
        </a:p>
      </dgm:t>
    </dgm:pt>
    <dgm:pt modelId="{B814036B-6E66-44FD-B4B3-409E0AA1AA19}" type="parTrans" cxnId="{E6723C3E-1D4A-43D2-8ED1-2B60E329DA2F}">
      <dgm:prSet/>
      <dgm:spPr/>
      <dgm:t>
        <a:bodyPr/>
        <a:lstStyle/>
        <a:p>
          <a:endParaRPr lang="en-US"/>
        </a:p>
      </dgm:t>
    </dgm:pt>
    <dgm:pt modelId="{C198C9FB-5C30-4D51-8B9A-0F7DDFD157D7}" type="sibTrans" cxnId="{E6723C3E-1D4A-43D2-8ED1-2B60E329DA2F}">
      <dgm:prSet/>
      <dgm:spPr/>
      <dgm:t>
        <a:bodyPr/>
        <a:lstStyle/>
        <a:p>
          <a:endParaRPr lang="en-US"/>
        </a:p>
      </dgm:t>
    </dgm:pt>
    <dgm:pt modelId="{F9F5E374-1414-4B1D-A806-F7E455F33E2D}">
      <dgm:prSet/>
      <dgm:spPr/>
      <dgm:t>
        <a:bodyPr/>
        <a:lstStyle/>
        <a:p>
          <a:r>
            <a:rPr lang="en-US"/>
            <a:t>Trade-off: cost savings from user-deployed small cells vs. losses in spectral efficiency</a:t>
          </a:r>
        </a:p>
      </dgm:t>
    </dgm:pt>
    <dgm:pt modelId="{53CB3528-55D1-449E-B7A9-923D4DB3C135}" type="parTrans" cxnId="{BCCAC5B4-D94F-45A0-9A0F-CEE5C46A5474}">
      <dgm:prSet/>
      <dgm:spPr/>
      <dgm:t>
        <a:bodyPr/>
        <a:lstStyle/>
        <a:p>
          <a:endParaRPr lang="en-US"/>
        </a:p>
      </dgm:t>
    </dgm:pt>
    <dgm:pt modelId="{435C5546-9951-47C2-9C5A-34DB82A821E8}" type="sibTrans" cxnId="{BCCAC5B4-D94F-45A0-9A0F-CEE5C46A5474}">
      <dgm:prSet/>
      <dgm:spPr/>
      <dgm:t>
        <a:bodyPr/>
        <a:lstStyle/>
        <a:p>
          <a:endParaRPr lang="en-US"/>
        </a:p>
      </dgm:t>
    </dgm:pt>
    <dgm:pt modelId="{EFFD072E-FC65-4F6B-B392-72614709D8EF}">
      <dgm:prSet/>
      <dgm:spPr/>
      <dgm:t>
        <a:bodyPr/>
        <a:lstStyle/>
        <a:p>
          <a:r>
            <a:rPr lang="en-US"/>
            <a:t>Dynamic Spectrum Management Capabilities</a:t>
          </a:r>
        </a:p>
      </dgm:t>
    </dgm:pt>
    <dgm:pt modelId="{653DA1B1-E15A-4B96-9D21-760C74F239E9}" type="parTrans" cxnId="{3A89E51E-D80B-47C2-BBBB-AD293F780236}">
      <dgm:prSet/>
      <dgm:spPr/>
      <dgm:t>
        <a:bodyPr/>
        <a:lstStyle/>
        <a:p>
          <a:endParaRPr lang="en-US"/>
        </a:p>
      </dgm:t>
    </dgm:pt>
    <dgm:pt modelId="{D1847B73-84A2-4370-85BB-674AC9A1D339}" type="sibTrans" cxnId="{3A89E51E-D80B-47C2-BBBB-AD293F780236}">
      <dgm:prSet/>
      <dgm:spPr/>
      <dgm:t>
        <a:bodyPr/>
        <a:lstStyle/>
        <a:p>
          <a:endParaRPr lang="en-US"/>
        </a:p>
      </dgm:t>
    </dgm:pt>
    <dgm:pt modelId="{EA7AEA15-7B4F-4E66-8EC9-1B258F8A6BE5}">
      <dgm:prSet/>
      <dgm:spPr/>
      <dgm:t>
        <a:bodyPr/>
        <a:lstStyle/>
        <a:p>
          <a:r>
            <a:rPr lang="en-US"/>
            <a:t>Allow spectrum users to enter and leave local markets dynamically</a:t>
          </a:r>
        </a:p>
      </dgm:t>
    </dgm:pt>
    <dgm:pt modelId="{D7CDB3C8-F5E1-4275-A9F1-43CC34AED574}" type="parTrans" cxnId="{0C735515-7236-4D51-8717-5D6D5DCE53D7}">
      <dgm:prSet/>
      <dgm:spPr/>
      <dgm:t>
        <a:bodyPr/>
        <a:lstStyle/>
        <a:p>
          <a:endParaRPr lang="en-US"/>
        </a:p>
      </dgm:t>
    </dgm:pt>
    <dgm:pt modelId="{090E387D-A3C5-4EC9-B67D-EECC8404EE79}" type="sibTrans" cxnId="{0C735515-7236-4D51-8717-5D6D5DCE53D7}">
      <dgm:prSet/>
      <dgm:spPr/>
      <dgm:t>
        <a:bodyPr/>
        <a:lstStyle/>
        <a:p>
          <a:endParaRPr lang="en-US"/>
        </a:p>
      </dgm:t>
    </dgm:pt>
    <dgm:pt modelId="{843F9F31-DAF8-46BE-975F-5C391A7D93E8}">
      <dgm:prSet/>
      <dgm:spPr/>
      <dgm:t>
        <a:bodyPr/>
        <a:lstStyle/>
        <a:p>
          <a:r>
            <a:rPr lang="en-US"/>
            <a:t>Requirements:</a:t>
          </a:r>
        </a:p>
      </dgm:t>
    </dgm:pt>
    <dgm:pt modelId="{21640121-252F-4DE1-A0F1-6ECD1CBBB6D4}" type="parTrans" cxnId="{CBC6684C-74C1-4F3B-9463-9CBA0606DDC6}">
      <dgm:prSet/>
      <dgm:spPr/>
      <dgm:t>
        <a:bodyPr/>
        <a:lstStyle/>
        <a:p>
          <a:endParaRPr lang="en-US"/>
        </a:p>
      </dgm:t>
    </dgm:pt>
    <dgm:pt modelId="{C62FC105-17A6-4740-9245-505D9D0E3A0B}" type="sibTrans" cxnId="{CBC6684C-74C1-4F3B-9463-9CBA0606DDC6}">
      <dgm:prSet/>
      <dgm:spPr/>
      <dgm:t>
        <a:bodyPr/>
        <a:lstStyle/>
        <a:p>
          <a:endParaRPr lang="en-US"/>
        </a:p>
      </dgm:t>
    </dgm:pt>
    <dgm:pt modelId="{A2B3A2C2-6A05-4623-9687-DE13048A387D}">
      <dgm:prSet/>
      <dgm:spPr/>
      <dgm:t>
        <a:bodyPr/>
        <a:lstStyle/>
        <a:p>
          <a:r>
            <a:rPr lang="en-US"/>
            <a:t>Better capabilities to track and enforce rights assignments</a:t>
          </a:r>
        </a:p>
      </dgm:t>
    </dgm:pt>
    <dgm:pt modelId="{2976FC91-B6B6-49B0-A1B2-159E8376BFCC}" type="parTrans" cxnId="{29379CD1-0A98-4EE1-94BA-E569E8E72BC4}">
      <dgm:prSet/>
      <dgm:spPr/>
      <dgm:t>
        <a:bodyPr/>
        <a:lstStyle/>
        <a:p>
          <a:endParaRPr lang="en-US"/>
        </a:p>
      </dgm:t>
    </dgm:pt>
    <dgm:pt modelId="{4EE559BB-E0FF-46B5-92D3-811C6E9E0439}" type="sibTrans" cxnId="{29379CD1-0A98-4EE1-94BA-E569E8E72BC4}">
      <dgm:prSet/>
      <dgm:spPr/>
      <dgm:t>
        <a:bodyPr/>
        <a:lstStyle/>
        <a:p>
          <a:endParaRPr lang="en-US"/>
        </a:p>
      </dgm:t>
    </dgm:pt>
    <dgm:pt modelId="{8D30FF6A-5409-41C3-B1D5-D1EAFD2C4BAB}">
      <dgm:prSet/>
      <dgm:spPr/>
      <dgm:t>
        <a:bodyPr/>
        <a:lstStyle/>
        <a:p>
          <a:r>
            <a:rPr lang="en-US"/>
            <a:t>Frequently updated maps of transmission opportunities</a:t>
          </a:r>
        </a:p>
      </dgm:t>
    </dgm:pt>
    <dgm:pt modelId="{04AC2694-E88E-4D93-9DF7-8881B1AE97DF}" type="parTrans" cxnId="{6871350F-9F2E-4C07-8542-243B4B324BD9}">
      <dgm:prSet/>
      <dgm:spPr/>
      <dgm:t>
        <a:bodyPr/>
        <a:lstStyle/>
        <a:p>
          <a:endParaRPr lang="en-US"/>
        </a:p>
      </dgm:t>
    </dgm:pt>
    <dgm:pt modelId="{0C3E012C-BFB0-406F-8452-A1E743F10D95}" type="sibTrans" cxnId="{6871350F-9F2E-4C07-8542-243B4B324BD9}">
      <dgm:prSet/>
      <dgm:spPr/>
      <dgm:t>
        <a:bodyPr/>
        <a:lstStyle/>
        <a:p>
          <a:endParaRPr lang="en-US"/>
        </a:p>
      </dgm:t>
    </dgm:pt>
    <dgm:pt modelId="{763B526E-A5ED-49EB-81AF-55AC7F7314CA}">
      <dgm:prSet/>
      <dgm:spPr/>
      <dgm:t>
        <a:bodyPr/>
        <a:lstStyle/>
        <a:p>
          <a:r>
            <a:rPr lang="en-US"/>
            <a:t>Identify and asses value of alternative rights bundles</a:t>
          </a:r>
        </a:p>
      </dgm:t>
    </dgm:pt>
    <dgm:pt modelId="{76DC2F79-4C54-4D38-A635-66A3CDD8948B}" type="parTrans" cxnId="{FCB60D58-8616-4151-A1B0-1ADC8C6E301D}">
      <dgm:prSet/>
      <dgm:spPr/>
      <dgm:t>
        <a:bodyPr/>
        <a:lstStyle/>
        <a:p>
          <a:endParaRPr lang="en-US"/>
        </a:p>
      </dgm:t>
    </dgm:pt>
    <dgm:pt modelId="{AD4B7A6C-F60F-4CAB-A967-830971C8A8F6}" type="sibTrans" cxnId="{FCB60D58-8616-4151-A1B0-1ADC8C6E301D}">
      <dgm:prSet/>
      <dgm:spPr/>
      <dgm:t>
        <a:bodyPr/>
        <a:lstStyle/>
        <a:p>
          <a:endParaRPr lang="en-US"/>
        </a:p>
      </dgm:t>
    </dgm:pt>
    <dgm:pt modelId="{7EF525D1-FCFD-944E-91FD-341A8E8F8FA2}" type="pres">
      <dgm:prSet presAssocID="{57F43018-2996-4C91-8B13-3E8DCFA315BA}" presName="linear" presStyleCnt="0">
        <dgm:presLayoutVars>
          <dgm:dir/>
          <dgm:animLvl val="lvl"/>
          <dgm:resizeHandles val="exact"/>
        </dgm:presLayoutVars>
      </dgm:prSet>
      <dgm:spPr/>
    </dgm:pt>
    <dgm:pt modelId="{716A770F-D577-C648-A74B-B9364F57A4FC}" type="pres">
      <dgm:prSet presAssocID="{9F730B25-0BA1-44F5-B142-2D16F9C242BE}" presName="parentLin" presStyleCnt="0"/>
      <dgm:spPr/>
    </dgm:pt>
    <dgm:pt modelId="{48A2B151-567C-4840-841E-6DE6BE687E7C}" type="pres">
      <dgm:prSet presAssocID="{9F730B25-0BA1-44F5-B142-2D16F9C242BE}" presName="parentLeftMargin" presStyleLbl="node1" presStyleIdx="0" presStyleCnt="3"/>
      <dgm:spPr/>
    </dgm:pt>
    <dgm:pt modelId="{EDE530E1-E490-354B-9557-73D1C6D88B58}" type="pres">
      <dgm:prSet presAssocID="{9F730B25-0BA1-44F5-B142-2D16F9C242BE}" presName="parentText" presStyleLbl="node1" presStyleIdx="0" presStyleCnt="3">
        <dgm:presLayoutVars>
          <dgm:chMax val="0"/>
          <dgm:bulletEnabled val="1"/>
        </dgm:presLayoutVars>
      </dgm:prSet>
      <dgm:spPr/>
    </dgm:pt>
    <dgm:pt modelId="{2CC08913-250B-984F-9E85-95BE51D34AF7}" type="pres">
      <dgm:prSet presAssocID="{9F730B25-0BA1-44F5-B142-2D16F9C242BE}" presName="negativeSpace" presStyleCnt="0"/>
      <dgm:spPr/>
    </dgm:pt>
    <dgm:pt modelId="{05E3657E-D399-1E4D-A390-A775BE7E2A8B}" type="pres">
      <dgm:prSet presAssocID="{9F730B25-0BA1-44F5-B142-2D16F9C242BE}" presName="childText" presStyleLbl="conFgAcc1" presStyleIdx="0" presStyleCnt="3">
        <dgm:presLayoutVars>
          <dgm:bulletEnabled val="1"/>
        </dgm:presLayoutVars>
      </dgm:prSet>
      <dgm:spPr/>
    </dgm:pt>
    <dgm:pt modelId="{EE573E8F-B25B-384F-93D1-07E3EE8800E0}" type="pres">
      <dgm:prSet presAssocID="{B6A134D4-8ED4-4363-89E6-BEE0B6665520}" presName="spaceBetweenRectangles" presStyleCnt="0"/>
      <dgm:spPr/>
    </dgm:pt>
    <dgm:pt modelId="{AF22CFEE-01EA-D14D-8055-5541D3C37036}" type="pres">
      <dgm:prSet presAssocID="{3627DBAE-933D-4D36-BB73-7A5123C07ED0}" presName="parentLin" presStyleCnt="0"/>
      <dgm:spPr/>
    </dgm:pt>
    <dgm:pt modelId="{6FA0DB7F-0869-9345-A4A3-CDE0688697B2}" type="pres">
      <dgm:prSet presAssocID="{3627DBAE-933D-4D36-BB73-7A5123C07ED0}" presName="parentLeftMargin" presStyleLbl="node1" presStyleIdx="0" presStyleCnt="3"/>
      <dgm:spPr/>
    </dgm:pt>
    <dgm:pt modelId="{E62FBFE7-F3E1-3B40-B9C3-5007A55F2F84}" type="pres">
      <dgm:prSet presAssocID="{3627DBAE-933D-4D36-BB73-7A5123C07ED0}" presName="parentText" presStyleLbl="node1" presStyleIdx="1" presStyleCnt="3">
        <dgm:presLayoutVars>
          <dgm:chMax val="0"/>
          <dgm:bulletEnabled val="1"/>
        </dgm:presLayoutVars>
      </dgm:prSet>
      <dgm:spPr/>
    </dgm:pt>
    <dgm:pt modelId="{6DF355AA-D212-614B-BDBF-EC53547E061B}" type="pres">
      <dgm:prSet presAssocID="{3627DBAE-933D-4D36-BB73-7A5123C07ED0}" presName="negativeSpace" presStyleCnt="0"/>
      <dgm:spPr/>
    </dgm:pt>
    <dgm:pt modelId="{CE9B1ED4-160E-A44C-B154-B235BA499669}" type="pres">
      <dgm:prSet presAssocID="{3627DBAE-933D-4D36-BB73-7A5123C07ED0}" presName="childText" presStyleLbl="conFgAcc1" presStyleIdx="1" presStyleCnt="3">
        <dgm:presLayoutVars>
          <dgm:bulletEnabled val="1"/>
        </dgm:presLayoutVars>
      </dgm:prSet>
      <dgm:spPr/>
    </dgm:pt>
    <dgm:pt modelId="{73E70502-4D96-FD4D-AAEE-8501680BB6C2}" type="pres">
      <dgm:prSet presAssocID="{9E1065BF-F2EF-41C7-B6FE-7BDE4CB4A614}" presName="spaceBetweenRectangles" presStyleCnt="0"/>
      <dgm:spPr/>
    </dgm:pt>
    <dgm:pt modelId="{5EEC25F5-5AE8-5E4A-AC1A-66E5FF55C21F}" type="pres">
      <dgm:prSet presAssocID="{EFFD072E-FC65-4F6B-B392-72614709D8EF}" presName="parentLin" presStyleCnt="0"/>
      <dgm:spPr/>
    </dgm:pt>
    <dgm:pt modelId="{CC3FDA80-6E91-5F46-A8A4-99E171857148}" type="pres">
      <dgm:prSet presAssocID="{EFFD072E-FC65-4F6B-B392-72614709D8EF}" presName="parentLeftMargin" presStyleLbl="node1" presStyleIdx="1" presStyleCnt="3"/>
      <dgm:spPr/>
    </dgm:pt>
    <dgm:pt modelId="{728A404C-0615-3E4E-86C1-3B4691AFBACF}" type="pres">
      <dgm:prSet presAssocID="{EFFD072E-FC65-4F6B-B392-72614709D8EF}" presName="parentText" presStyleLbl="node1" presStyleIdx="2" presStyleCnt="3">
        <dgm:presLayoutVars>
          <dgm:chMax val="0"/>
          <dgm:bulletEnabled val="1"/>
        </dgm:presLayoutVars>
      </dgm:prSet>
      <dgm:spPr/>
    </dgm:pt>
    <dgm:pt modelId="{ED742FEF-D9E1-0640-9680-979EA77651C7}" type="pres">
      <dgm:prSet presAssocID="{EFFD072E-FC65-4F6B-B392-72614709D8EF}" presName="negativeSpace" presStyleCnt="0"/>
      <dgm:spPr/>
    </dgm:pt>
    <dgm:pt modelId="{D11AAE55-36B6-8B48-869E-95EA41094C85}" type="pres">
      <dgm:prSet presAssocID="{EFFD072E-FC65-4F6B-B392-72614709D8EF}" presName="childText" presStyleLbl="conFgAcc1" presStyleIdx="2" presStyleCnt="3">
        <dgm:presLayoutVars>
          <dgm:bulletEnabled val="1"/>
        </dgm:presLayoutVars>
      </dgm:prSet>
      <dgm:spPr/>
    </dgm:pt>
  </dgm:ptLst>
  <dgm:cxnLst>
    <dgm:cxn modelId="{C4317E05-78F1-465B-9309-9D8154F6E45A}" srcId="{EA7BDA6E-C128-4A2B-8CC1-67B25DD67575}" destId="{D245AD60-7CD2-410E-865D-89E31BFF1B45}" srcOrd="1" destOrd="0" parTransId="{62BF0C55-76AD-427F-B813-0074BCC29D7C}" sibTransId="{10764431-811E-4751-B84C-477463A2CFF9}"/>
    <dgm:cxn modelId="{037A9306-4A68-6E43-9395-E9380B2E0B9A}" type="presOf" srcId="{9F730B25-0BA1-44F5-B142-2D16F9C242BE}" destId="{48A2B151-567C-4840-841E-6DE6BE687E7C}" srcOrd="0" destOrd="0" presId="urn:microsoft.com/office/officeart/2005/8/layout/list1"/>
    <dgm:cxn modelId="{476CEF06-53D8-497E-9FFD-1255730B0F86}" srcId="{3627DBAE-933D-4D36-BB73-7A5123C07ED0}" destId="{7543EA14-DC25-4649-AB4A-11B5575E165D}" srcOrd="0" destOrd="0" parTransId="{CAA7B020-D20F-49A1-9AB5-77657B0EF456}" sibTransId="{DEB2F82A-B2F4-4D55-A03E-369C205A96B7}"/>
    <dgm:cxn modelId="{581B0A0E-0953-4ABE-A479-A12964775375}" srcId="{57F43018-2996-4C91-8B13-3E8DCFA315BA}" destId="{3627DBAE-933D-4D36-BB73-7A5123C07ED0}" srcOrd="1" destOrd="0" parTransId="{ACB9034A-01FE-48F4-8604-7AE280E89920}" sibTransId="{9E1065BF-F2EF-41C7-B6FE-7BDE4CB4A614}"/>
    <dgm:cxn modelId="{6871350F-9F2E-4C07-8542-243B4B324BD9}" srcId="{843F9F31-DAF8-46BE-975F-5C391A7D93E8}" destId="{8D30FF6A-5409-41C3-B1D5-D1EAFD2C4BAB}" srcOrd="1" destOrd="0" parTransId="{04AC2694-E88E-4D93-9DF7-8881B1AE97DF}" sibTransId="{0C3E012C-BFB0-406F-8452-A1E743F10D95}"/>
    <dgm:cxn modelId="{F41B0612-5A95-2045-95F7-218F75A3C658}" type="presOf" srcId="{18A05F80-44F5-40A3-84D7-D28B48DF2FE7}" destId="{CE9B1ED4-160E-A44C-B154-B235BA499669}" srcOrd="0" destOrd="2" presId="urn:microsoft.com/office/officeart/2005/8/layout/list1"/>
    <dgm:cxn modelId="{0C735515-7236-4D51-8717-5D6D5DCE53D7}" srcId="{EFFD072E-FC65-4F6B-B392-72614709D8EF}" destId="{EA7AEA15-7B4F-4E66-8EC9-1B258F8A6BE5}" srcOrd="0" destOrd="0" parTransId="{D7CDB3C8-F5E1-4275-A9F1-43CC34AED574}" sibTransId="{090E387D-A3C5-4EC9-B67D-EECC8404EE79}"/>
    <dgm:cxn modelId="{11EFF416-7A23-478D-A07B-489C52F8DB75}" srcId="{3627DBAE-933D-4D36-BB73-7A5123C07ED0}" destId="{D76DDCFD-AAD5-4A4A-A305-805917A50543}" srcOrd="1" destOrd="0" parTransId="{6AB74770-2B9B-43ED-B08F-EC8646346BBD}" sibTransId="{EE77902C-C18C-412A-9F5C-E3E9B21103DD}"/>
    <dgm:cxn modelId="{C9C9F71A-86F5-F742-82E1-7296064CD5EF}" type="presOf" srcId="{9F730B25-0BA1-44F5-B142-2D16F9C242BE}" destId="{EDE530E1-E490-354B-9557-73D1C6D88B58}" srcOrd="1" destOrd="0" presId="urn:microsoft.com/office/officeart/2005/8/layout/list1"/>
    <dgm:cxn modelId="{528ED61E-9471-9445-A027-8B3BF5D59FD6}" type="presOf" srcId="{EA7BDA6E-C128-4A2B-8CC1-67B25DD67575}" destId="{05E3657E-D399-1E4D-A390-A775BE7E2A8B}" srcOrd="0" destOrd="1" presId="urn:microsoft.com/office/officeart/2005/8/layout/list1"/>
    <dgm:cxn modelId="{3A89E51E-D80B-47C2-BBBB-AD293F780236}" srcId="{57F43018-2996-4C91-8B13-3E8DCFA315BA}" destId="{EFFD072E-FC65-4F6B-B392-72614709D8EF}" srcOrd="2" destOrd="0" parTransId="{653DA1B1-E15A-4B96-9D21-760C74F239E9}" sibTransId="{D1847B73-84A2-4370-85BB-674AC9A1D339}"/>
    <dgm:cxn modelId="{47198E24-0F18-DC48-AC11-D42DEB02B57B}" type="presOf" srcId="{75FE52AE-DD84-419C-A3ED-F8681EF117E8}" destId="{05E3657E-D399-1E4D-A390-A775BE7E2A8B}" srcOrd="0" destOrd="2" presId="urn:microsoft.com/office/officeart/2005/8/layout/list1"/>
    <dgm:cxn modelId="{D3018726-B0D7-1048-BF82-BA6C9F59B649}" type="presOf" srcId="{763B526E-A5ED-49EB-81AF-55AC7F7314CA}" destId="{D11AAE55-36B6-8B48-869E-95EA41094C85}" srcOrd="0" destOrd="4" presId="urn:microsoft.com/office/officeart/2005/8/layout/list1"/>
    <dgm:cxn modelId="{03DCFF27-6CAC-4EFB-810A-5977648BAAF0}" srcId="{57F43018-2996-4C91-8B13-3E8DCFA315BA}" destId="{9F730B25-0BA1-44F5-B142-2D16F9C242BE}" srcOrd="0" destOrd="0" parTransId="{13DAA6F4-607F-4577-BA5A-BE2C680D0DDD}" sibTransId="{B6A134D4-8ED4-4363-89E6-BEE0B6665520}"/>
    <dgm:cxn modelId="{9D94C335-BAEE-BD4E-8B2F-EBA5DACB58FA}" type="presOf" srcId="{57F43018-2996-4C91-8B13-3E8DCFA315BA}" destId="{7EF525D1-FCFD-944E-91FD-341A8E8F8FA2}" srcOrd="0" destOrd="0" presId="urn:microsoft.com/office/officeart/2005/8/layout/list1"/>
    <dgm:cxn modelId="{E6723C3E-1D4A-43D2-8ED1-2B60E329DA2F}" srcId="{3627DBAE-933D-4D36-BB73-7A5123C07ED0}" destId="{18A05F80-44F5-40A3-84D7-D28B48DF2FE7}" srcOrd="2" destOrd="0" parTransId="{B814036B-6E66-44FD-B4B3-409E0AA1AA19}" sibTransId="{C198C9FB-5C30-4D51-8B9A-0F7DDFD157D7}"/>
    <dgm:cxn modelId="{32D49146-27F6-41A9-8847-DC21E1D60EE5}" srcId="{EA7BDA6E-C128-4A2B-8CC1-67B25DD67575}" destId="{027E2070-EAD6-4562-B806-6BE7D178C1F6}" srcOrd="2" destOrd="0" parTransId="{B83CBB26-6D98-495E-824E-991A689B33F6}" sibTransId="{FF919C6A-95F2-4857-961A-8C92E1F3EAEA}"/>
    <dgm:cxn modelId="{CBC6684C-74C1-4F3B-9463-9CBA0606DDC6}" srcId="{EFFD072E-FC65-4F6B-B392-72614709D8EF}" destId="{843F9F31-DAF8-46BE-975F-5C391A7D93E8}" srcOrd="1" destOrd="0" parTransId="{21640121-252F-4DE1-A0F1-6ECD1CBBB6D4}" sibTransId="{C62FC105-17A6-4740-9245-505D9D0E3A0B}"/>
    <dgm:cxn modelId="{FCB60D58-8616-4151-A1B0-1ADC8C6E301D}" srcId="{8D30FF6A-5409-41C3-B1D5-D1EAFD2C4BAB}" destId="{763B526E-A5ED-49EB-81AF-55AC7F7314CA}" srcOrd="0" destOrd="0" parTransId="{76DC2F79-4C54-4D38-A635-66A3CDD8948B}" sibTransId="{AD4B7A6C-F60F-4CAB-A967-830971C8A8F6}"/>
    <dgm:cxn modelId="{0EF13481-878A-B54B-9698-A9309B78779A}" type="presOf" srcId="{843F9F31-DAF8-46BE-975F-5C391A7D93E8}" destId="{D11AAE55-36B6-8B48-869E-95EA41094C85}" srcOrd="0" destOrd="1" presId="urn:microsoft.com/office/officeart/2005/8/layout/list1"/>
    <dgm:cxn modelId="{F3CFD286-060A-744B-BC4B-BE7144814367}" type="presOf" srcId="{EFFD072E-FC65-4F6B-B392-72614709D8EF}" destId="{728A404C-0615-3E4E-86C1-3B4691AFBACF}" srcOrd="1" destOrd="0" presId="urn:microsoft.com/office/officeart/2005/8/layout/list1"/>
    <dgm:cxn modelId="{E7722E88-E7CD-2849-846B-FDA6E3DBB7AA}" type="presOf" srcId="{3627DBAE-933D-4D36-BB73-7A5123C07ED0}" destId="{E62FBFE7-F3E1-3B40-B9C3-5007A55F2F84}" srcOrd="1" destOrd="0" presId="urn:microsoft.com/office/officeart/2005/8/layout/list1"/>
    <dgm:cxn modelId="{F727928E-EB28-A042-B33F-37736AE4AFE7}" type="presOf" srcId="{402A08CA-A45C-46AE-A133-510456DC4B7A}" destId="{05E3657E-D399-1E4D-A390-A775BE7E2A8B}" srcOrd="0" destOrd="0" presId="urn:microsoft.com/office/officeart/2005/8/layout/list1"/>
    <dgm:cxn modelId="{FBCE2B91-EAF3-BB49-A8B9-EEBB1AED0CFC}" type="presOf" srcId="{EFFD072E-FC65-4F6B-B392-72614709D8EF}" destId="{CC3FDA80-6E91-5F46-A8A4-99E171857148}" srcOrd="0" destOrd="0" presId="urn:microsoft.com/office/officeart/2005/8/layout/list1"/>
    <dgm:cxn modelId="{56F103A7-A34C-4A44-A5CF-6561BFFB31DC}" type="presOf" srcId="{F9F5E374-1414-4B1D-A806-F7E455F33E2D}" destId="{CE9B1ED4-160E-A44C-B154-B235BA499669}" srcOrd="0" destOrd="3" presId="urn:microsoft.com/office/officeart/2005/8/layout/list1"/>
    <dgm:cxn modelId="{0F7697AE-7F63-794F-80BF-EB5546258057}" type="presOf" srcId="{D245AD60-7CD2-410E-865D-89E31BFF1B45}" destId="{05E3657E-D399-1E4D-A390-A775BE7E2A8B}" srcOrd="0" destOrd="3" presId="urn:microsoft.com/office/officeart/2005/8/layout/list1"/>
    <dgm:cxn modelId="{4FE542AF-B9FD-46CB-BABC-9CBBD3C1E7DC}" srcId="{9F730B25-0BA1-44F5-B142-2D16F9C242BE}" destId="{402A08CA-A45C-46AE-A133-510456DC4B7A}" srcOrd="0" destOrd="0" parTransId="{0633B174-1283-46C0-8C49-C071ADF41FC2}" sibTransId="{FC2AD65F-C6C5-4AFC-B300-71CD4D4C786A}"/>
    <dgm:cxn modelId="{BCCAC5B4-D94F-45A0-9A0F-CEE5C46A5474}" srcId="{18A05F80-44F5-40A3-84D7-D28B48DF2FE7}" destId="{F9F5E374-1414-4B1D-A806-F7E455F33E2D}" srcOrd="0" destOrd="0" parTransId="{53CB3528-55D1-449E-B7A9-923D4DB3C135}" sibTransId="{435C5546-9951-47C2-9C5A-34DB82A821E8}"/>
    <dgm:cxn modelId="{7F304BC0-2DE1-5648-BBF2-89338A6D3922}" type="presOf" srcId="{3627DBAE-933D-4D36-BB73-7A5123C07ED0}" destId="{6FA0DB7F-0869-9345-A4A3-CDE0688697B2}" srcOrd="0" destOrd="0" presId="urn:microsoft.com/office/officeart/2005/8/layout/list1"/>
    <dgm:cxn modelId="{682F10C8-1CC7-9845-874D-513385B94DF1}" type="presOf" srcId="{8D30FF6A-5409-41C3-B1D5-D1EAFD2C4BAB}" destId="{D11AAE55-36B6-8B48-869E-95EA41094C85}" srcOrd="0" destOrd="3" presId="urn:microsoft.com/office/officeart/2005/8/layout/list1"/>
    <dgm:cxn modelId="{8DB6F8CD-3E18-E64E-B369-68E2BD644714}" type="presOf" srcId="{027E2070-EAD6-4562-B806-6BE7D178C1F6}" destId="{05E3657E-D399-1E4D-A390-A775BE7E2A8B}" srcOrd="0" destOrd="4" presId="urn:microsoft.com/office/officeart/2005/8/layout/list1"/>
    <dgm:cxn modelId="{29379CD1-0A98-4EE1-94BA-E569E8E72BC4}" srcId="{843F9F31-DAF8-46BE-975F-5C391A7D93E8}" destId="{A2B3A2C2-6A05-4623-9687-DE13048A387D}" srcOrd="0" destOrd="0" parTransId="{2976FC91-B6B6-49B0-A1B2-159E8376BFCC}" sibTransId="{4EE559BB-E0FF-46B5-92D3-811C6E9E0439}"/>
    <dgm:cxn modelId="{E63863D9-0354-C141-97DF-E26D283A7754}" type="presOf" srcId="{EA7AEA15-7B4F-4E66-8EC9-1B258F8A6BE5}" destId="{D11AAE55-36B6-8B48-869E-95EA41094C85}" srcOrd="0" destOrd="0" presId="urn:microsoft.com/office/officeart/2005/8/layout/list1"/>
    <dgm:cxn modelId="{3AB551E0-862C-FA45-BA68-A6484BBCB2A9}" type="presOf" srcId="{D76DDCFD-AAD5-4A4A-A305-805917A50543}" destId="{CE9B1ED4-160E-A44C-B154-B235BA499669}" srcOrd="0" destOrd="1" presId="urn:microsoft.com/office/officeart/2005/8/layout/list1"/>
    <dgm:cxn modelId="{2565BAF1-D24D-6447-A7E5-9E6C1530E67D}" type="presOf" srcId="{A2B3A2C2-6A05-4623-9687-DE13048A387D}" destId="{D11AAE55-36B6-8B48-869E-95EA41094C85}" srcOrd="0" destOrd="2" presId="urn:microsoft.com/office/officeart/2005/8/layout/list1"/>
    <dgm:cxn modelId="{C133FAF1-E376-9C4D-A921-5F1488960D88}" type="presOf" srcId="{7543EA14-DC25-4649-AB4A-11B5575E165D}" destId="{CE9B1ED4-160E-A44C-B154-B235BA499669}" srcOrd="0" destOrd="0" presId="urn:microsoft.com/office/officeart/2005/8/layout/list1"/>
    <dgm:cxn modelId="{860810F4-9473-4031-A5E1-7BAA9B4999E2}" srcId="{EA7BDA6E-C128-4A2B-8CC1-67B25DD67575}" destId="{75FE52AE-DD84-419C-A3ED-F8681EF117E8}" srcOrd="0" destOrd="0" parTransId="{166D3128-7328-42DF-AB9B-8880ABA32BDF}" sibTransId="{53C46407-CF22-4638-B819-158BC8E3C18B}"/>
    <dgm:cxn modelId="{22F213F4-8617-4752-9E56-EC905D26860F}" srcId="{9F730B25-0BA1-44F5-B142-2D16F9C242BE}" destId="{EA7BDA6E-C128-4A2B-8CC1-67B25DD67575}" srcOrd="1" destOrd="0" parTransId="{E1139F25-F34A-4E68-B19A-83FDB04F93D7}" sibTransId="{45AA1D69-5BF9-4BBE-8FED-CC8E96F254F3}"/>
    <dgm:cxn modelId="{579E0E0C-2C67-9545-96C1-FA7FE1B13BA2}" type="presParOf" srcId="{7EF525D1-FCFD-944E-91FD-341A8E8F8FA2}" destId="{716A770F-D577-C648-A74B-B9364F57A4FC}" srcOrd="0" destOrd="0" presId="urn:microsoft.com/office/officeart/2005/8/layout/list1"/>
    <dgm:cxn modelId="{5B80AC19-FCDF-874D-9946-BA8BFC922E58}" type="presParOf" srcId="{716A770F-D577-C648-A74B-B9364F57A4FC}" destId="{48A2B151-567C-4840-841E-6DE6BE687E7C}" srcOrd="0" destOrd="0" presId="urn:microsoft.com/office/officeart/2005/8/layout/list1"/>
    <dgm:cxn modelId="{7C1A1B71-AF7C-B84B-A971-1DA9886D0B32}" type="presParOf" srcId="{716A770F-D577-C648-A74B-B9364F57A4FC}" destId="{EDE530E1-E490-354B-9557-73D1C6D88B58}" srcOrd="1" destOrd="0" presId="urn:microsoft.com/office/officeart/2005/8/layout/list1"/>
    <dgm:cxn modelId="{8C127717-3A4D-EA43-B5D7-B9D4FFCDBF03}" type="presParOf" srcId="{7EF525D1-FCFD-944E-91FD-341A8E8F8FA2}" destId="{2CC08913-250B-984F-9E85-95BE51D34AF7}" srcOrd="1" destOrd="0" presId="urn:microsoft.com/office/officeart/2005/8/layout/list1"/>
    <dgm:cxn modelId="{29D584A1-9A9D-D449-AE98-8802A665E18B}" type="presParOf" srcId="{7EF525D1-FCFD-944E-91FD-341A8E8F8FA2}" destId="{05E3657E-D399-1E4D-A390-A775BE7E2A8B}" srcOrd="2" destOrd="0" presId="urn:microsoft.com/office/officeart/2005/8/layout/list1"/>
    <dgm:cxn modelId="{85C173C8-00F1-F14B-A3BE-E40BAB21D519}" type="presParOf" srcId="{7EF525D1-FCFD-944E-91FD-341A8E8F8FA2}" destId="{EE573E8F-B25B-384F-93D1-07E3EE8800E0}" srcOrd="3" destOrd="0" presId="urn:microsoft.com/office/officeart/2005/8/layout/list1"/>
    <dgm:cxn modelId="{7D6CF8E0-3710-EB4F-8AC6-F39AC140C1E4}" type="presParOf" srcId="{7EF525D1-FCFD-944E-91FD-341A8E8F8FA2}" destId="{AF22CFEE-01EA-D14D-8055-5541D3C37036}" srcOrd="4" destOrd="0" presId="urn:microsoft.com/office/officeart/2005/8/layout/list1"/>
    <dgm:cxn modelId="{422F3E7F-EEDE-CB4A-899B-93A107D8054C}" type="presParOf" srcId="{AF22CFEE-01EA-D14D-8055-5541D3C37036}" destId="{6FA0DB7F-0869-9345-A4A3-CDE0688697B2}" srcOrd="0" destOrd="0" presId="urn:microsoft.com/office/officeart/2005/8/layout/list1"/>
    <dgm:cxn modelId="{4C4393D7-9798-F945-B0E0-A9F84DD462C2}" type="presParOf" srcId="{AF22CFEE-01EA-D14D-8055-5541D3C37036}" destId="{E62FBFE7-F3E1-3B40-B9C3-5007A55F2F84}" srcOrd="1" destOrd="0" presId="urn:microsoft.com/office/officeart/2005/8/layout/list1"/>
    <dgm:cxn modelId="{440DBB58-1670-F44D-BD47-B4B7C97BD83B}" type="presParOf" srcId="{7EF525D1-FCFD-944E-91FD-341A8E8F8FA2}" destId="{6DF355AA-D212-614B-BDBF-EC53547E061B}" srcOrd="5" destOrd="0" presId="urn:microsoft.com/office/officeart/2005/8/layout/list1"/>
    <dgm:cxn modelId="{E3780BDB-8718-CF45-A2AA-5BD21B37C206}" type="presParOf" srcId="{7EF525D1-FCFD-944E-91FD-341A8E8F8FA2}" destId="{CE9B1ED4-160E-A44C-B154-B235BA499669}" srcOrd="6" destOrd="0" presId="urn:microsoft.com/office/officeart/2005/8/layout/list1"/>
    <dgm:cxn modelId="{2BACBB54-9320-C947-AB22-DBA6964F957B}" type="presParOf" srcId="{7EF525D1-FCFD-944E-91FD-341A8E8F8FA2}" destId="{73E70502-4D96-FD4D-AAEE-8501680BB6C2}" srcOrd="7" destOrd="0" presId="urn:microsoft.com/office/officeart/2005/8/layout/list1"/>
    <dgm:cxn modelId="{11053818-81BD-1244-B3C8-285522ABF8C5}" type="presParOf" srcId="{7EF525D1-FCFD-944E-91FD-341A8E8F8FA2}" destId="{5EEC25F5-5AE8-5E4A-AC1A-66E5FF55C21F}" srcOrd="8" destOrd="0" presId="urn:microsoft.com/office/officeart/2005/8/layout/list1"/>
    <dgm:cxn modelId="{18ACB2F6-4DB2-7B43-8F5B-1A2026EDA4D6}" type="presParOf" srcId="{5EEC25F5-5AE8-5E4A-AC1A-66E5FF55C21F}" destId="{CC3FDA80-6E91-5F46-A8A4-99E171857148}" srcOrd="0" destOrd="0" presId="urn:microsoft.com/office/officeart/2005/8/layout/list1"/>
    <dgm:cxn modelId="{5BE2B88A-0A37-A646-A5CE-E78C29501EFF}" type="presParOf" srcId="{5EEC25F5-5AE8-5E4A-AC1A-66E5FF55C21F}" destId="{728A404C-0615-3E4E-86C1-3B4691AFBACF}" srcOrd="1" destOrd="0" presId="urn:microsoft.com/office/officeart/2005/8/layout/list1"/>
    <dgm:cxn modelId="{8CC5EB2C-40DC-5449-BF2A-B5EDCF476910}" type="presParOf" srcId="{7EF525D1-FCFD-944E-91FD-341A8E8F8FA2}" destId="{ED742FEF-D9E1-0640-9680-979EA77651C7}" srcOrd="9" destOrd="0" presId="urn:microsoft.com/office/officeart/2005/8/layout/list1"/>
    <dgm:cxn modelId="{C834BC0C-F6DC-164C-9346-A4E906F33010}" type="presParOf" srcId="{7EF525D1-FCFD-944E-91FD-341A8E8F8FA2}" destId="{D11AAE55-36B6-8B48-869E-95EA41094C85}" srcOrd="10"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DF4F5A-D630-4143-8C15-53809FBF3341}">
      <dsp:nvSpPr>
        <dsp:cNvPr id="0" name=""/>
        <dsp:cNvSpPr/>
      </dsp:nvSpPr>
      <dsp:spPr>
        <a:xfrm>
          <a:off x="3458" y="254809"/>
          <a:ext cx="1872674" cy="2621744"/>
        </a:xfrm>
        <a:prstGeom prst="rect">
          <a:avLst/>
        </a:prstGeom>
        <a:solidFill>
          <a:schemeClr val="accent5">
            <a:tint val="40000"/>
            <a:alpha val="90000"/>
            <a:hueOff val="0"/>
            <a:satOff val="0"/>
            <a:lumOff val="0"/>
            <a:alphaOff val="0"/>
          </a:schemeClr>
        </a:solidFill>
        <a:ln w="6350" cap="flat" cmpd="sng" algn="ctr">
          <a:solidFill>
            <a:schemeClr val="accent5">
              <a:tint val="40000"/>
              <a:alpha val="9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46001" tIns="330200" rIns="146001" bIns="330200" numCol="1" spcCol="1270" anchor="t" anchorCtr="0">
          <a:noAutofit/>
        </a:bodyPr>
        <a:lstStyle/>
        <a:p>
          <a:pPr marL="0" lvl="0" indent="0" algn="l" defTabSz="577850">
            <a:lnSpc>
              <a:spcPct val="90000"/>
            </a:lnSpc>
            <a:spcBef>
              <a:spcPct val="0"/>
            </a:spcBef>
            <a:spcAft>
              <a:spcPct val="35000"/>
            </a:spcAft>
            <a:buNone/>
          </a:pPr>
          <a:r>
            <a:rPr lang="en-US" sz="1300" kern="1200"/>
            <a:t>Analysis of transaction data to determine market value of spectrum bundles</a:t>
          </a:r>
        </a:p>
      </dsp:txBody>
      <dsp:txXfrm>
        <a:off x="3458" y="1251072"/>
        <a:ext cx="1872674" cy="1573046"/>
      </dsp:txXfrm>
    </dsp:sp>
    <dsp:sp modelId="{418A14A8-D20D-164D-8FBA-2AB2E0DEB838}">
      <dsp:nvSpPr>
        <dsp:cNvPr id="0" name=""/>
        <dsp:cNvSpPr/>
      </dsp:nvSpPr>
      <dsp:spPr>
        <a:xfrm>
          <a:off x="546534" y="516984"/>
          <a:ext cx="786523" cy="786523"/>
        </a:xfrm>
        <a:prstGeom prst="ellipse">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w="6350" cap="flat" cmpd="sng" algn="ctr">
          <a:solidFill>
            <a:schemeClr val="accent5">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61320" tIns="12700" rIns="61320" bIns="12700" numCol="1" spcCol="1270" anchor="ctr" anchorCtr="0">
          <a:noAutofit/>
        </a:bodyPr>
        <a:lstStyle/>
        <a:p>
          <a:pPr marL="0" lvl="0" indent="0" algn="ctr" defTabSz="1689100">
            <a:lnSpc>
              <a:spcPct val="90000"/>
            </a:lnSpc>
            <a:spcBef>
              <a:spcPct val="0"/>
            </a:spcBef>
            <a:spcAft>
              <a:spcPct val="35000"/>
            </a:spcAft>
            <a:buNone/>
          </a:pPr>
          <a:r>
            <a:rPr lang="en-US" sz="3800" kern="1200"/>
            <a:t>1</a:t>
          </a:r>
        </a:p>
      </dsp:txBody>
      <dsp:txXfrm>
        <a:off x="661718" y="632168"/>
        <a:ext cx="556155" cy="556155"/>
      </dsp:txXfrm>
    </dsp:sp>
    <dsp:sp modelId="{32A6077A-6461-174A-8477-2CFD4C039ED4}">
      <dsp:nvSpPr>
        <dsp:cNvPr id="0" name=""/>
        <dsp:cNvSpPr/>
      </dsp:nvSpPr>
      <dsp:spPr>
        <a:xfrm>
          <a:off x="3458" y="2876482"/>
          <a:ext cx="1872674" cy="72"/>
        </a:xfrm>
        <a:prstGeom prst="rect">
          <a:avLst/>
        </a:prstGeom>
        <a:gradFill rotWithShape="0">
          <a:gsLst>
            <a:gs pos="0">
              <a:schemeClr val="accent5">
                <a:hueOff val="-750949"/>
                <a:satOff val="-1935"/>
                <a:lumOff val="-1307"/>
                <a:alphaOff val="0"/>
                <a:satMod val="103000"/>
                <a:lumMod val="102000"/>
                <a:tint val="94000"/>
              </a:schemeClr>
            </a:gs>
            <a:gs pos="50000">
              <a:schemeClr val="accent5">
                <a:hueOff val="-750949"/>
                <a:satOff val="-1935"/>
                <a:lumOff val="-1307"/>
                <a:alphaOff val="0"/>
                <a:satMod val="110000"/>
                <a:lumMod val="100000"/>
                <a:shade val="100000"/>
              </a:schemeClr>
            </a:gs>
            <a:gs pos="100000">
              <a:schemeClr val="accent5">
                <a:hueOff val="-750949"/>
                <a:satOff val="-1935"/>
                <a:lumOff val="-1307"/>
                <a:alphaOff val="0"/>
                <a:lumMod val="99000"/>
                <a:satMod val="120000"/>
                <a:shade val="78000"/>
              </a:schemeClr>
            </a:gs>
          </a:gsLst>
          <a:lin ang="5400000" scaled="0"/>
        </a:gradFill>
        <a:ln w="6350" cap="flat" cmpd="sng" algn="ctr">
          <a:solidFill>
            <a:schemeClr val="accent5">
              <a:hueOff val="-750949"/>
              <a:satOff val="-1935"/>
              <a:lumOff val="-1307"/>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053BB56A-D29C-684E-94FA-129FC92C6DB8}">
      <dsp:nvSpPr>
        <dsp:cNvPr id="0" name=""/>
        <dsp:cNvSpPr/>
      </dsp:nvSpPr>
      <dsp:spPr>
        <a:xfrm>
          <a:off x="2063400" y="254809"/>
          <a:ext cx="1872674" cy="2621744"/>
        </a:xfrm>
        <a:prstGeom prst="rect">
          <a:avLst/>
        </a:prstGeom>
        <a:solidFill>
          <a:schemeClr val="accent5">
            <a:tint val="40000"/>
            <a:alpha val="90000"/>
            <a:hueOff val="-1684941"/>
            <a:satOff val="-5708"/>
            <a:lumOff val="-732"/>
            <a:alphaOff val="0"/>
          </a:schemeClr>
        </a:solidFill>
        <a:ln w="6350" cap="flat" cmpd="sng" algn="ctr">
          <a:solidFill>
            <a:schemeClr val="accent5">
              <a:tint val="40000"/>
              <a:alpha val="90000"/>
              <a:hueOff val="-1684941"/>
              <a:satOff val="-5708"/>
              <a:lumOff val="-732"/>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46001" tIns="330200" rIns="146001" bIns="330200" numCol="1" spcCol="1270" anchor="t" anchorCtr="0">
          <a:noAutofit/>
        </a:bodyPr>
        <a:lstStyle/>
        <a:p>
          <a:pPr marL="0" lvl="0" indent="0" algn="l" defTabSz="577850">
            <a:lnSpc>
              <a:spcPct val="90000"/>
            </a:lnSpc>
            <a:spcBef>
              <a:spcPct val="0"/>
            </a:spcBef>
            <a:spcAft>
              <a:spcPct val="35000"/>
            </a:spcAft>
            <a:buNone/>
          </a:pPr>
          <a:r>
            <a:rPr lang="en-US" sz="1300" kern="1200"/>
            <a:t>General equilibrium model of supply and demand</a:t>
          </a:r>
        </a:p>
        <a:p>
          <a:pPr marL="57150" lvl="1" indent="-57150" algn="l" defTabSz="444500">
            <a:lnSpc>
              <a:spcPct val="90000"/>
            </a:lnSpc>
            <a:spcBef>
              <a:spcPct val="0"/>
            </a:spcBef>
            <a:spcAft>
              <a:spcPct val="15000"/>
            </a:spcAft>
            <a:buChar char="•"/>
          </a:pPr>
          <a:r>
            <a:rPr lang="en-US" sz="1000" kern="1200"/>
            <a:t>Estimate market equilibrium price for spectrum</a:t>
          </a:r>
        </a:p>
      </dsp:txBody>
      <dsp:txXfrm>
        <a:off x="2063400" y="1251072"/>
        <a:ext cx="1872674" cy="1573046"/>
      </dsp:txXfrm>
    </dsp:sp>
    <dsp:sp modelId="{7EF40A3B-5421-C84A-9494-B40A3C16013D}">
      <dsp:nvSpPr>
        <dsp:cNvPr id="0" name=""/>
        <dsp:cNvSpPr/>
      </dsp:nvSpPr>
      <dsp:spPr>
        <a:xfrm>
          <a:off x="2606476" y="516984"/>
          <a:ext cx="786523" cy="786523"/>
        </a:xfrm>
        <a:prstGeom prst="ellipse">
          <a:avLst/>
        </a:prstGeom>
        <a:gradFill rotWithShape="0">
          <a:gsLst>
            <a:gs pos="0">
              <a:schemeClr val="accent5">
                <a:hueOff val="-1501898"/>
                <a:satOff val="-3871"/>
                <a:lumOff val="-2614"/>
                <a:alphaOff val="0"/>
                <a:satMod val="103000"/>
                <a:lumMod val="102000"/>
                <a:tint val="94000"/>
              </a:schemeClr>
            </a:gs>
            <a:gs pos="50000">
              <a:schemeClr val="accent5">
                <a:hueOff val="-1501898"/>
                <a:satOff val="-3871"/>
                <a:lumOff val="-2614"/>
                <a:alphaOff val="0"/>
                <a:satMod val="110000"/>
                <a:lumMod val="100000"/>
                <a:shade val="100000"/>
              </a:schemeClr>
            </a:gs>
            <a:gs pos="100000">
              <a:schemeClr val="accent5">
                <a:hueOff val="-1501898"/>
                <a:satOff val="-3871"/>
                <a:lumOff val="-2614"/>
                <a:alphaOff val="0"/>
                <a:lumMod val="99000"/>
                <a:satMod val="120000"/>
                <a:shade val="78000"/>
              </a:schemeClr>
            </a:gs>
          </a:gsLst>
          <a:lin ang="5400000" scaled="0"/>
        </a:gradFill>
        <a:ln w="6350" cap="flat" cmpd="sng" algn="ctr">
          <a:solidFill>
            <a:schemeClr val="accent5">
              <a:hueOff val="-1501898"/>
              <a:satOff val="-3871"/>
              <a:lumOff val="-2614"/>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61320" tIns="12700" rIns="61320" bIns="12700" numCol="1" spcCol="1270" anchor="ctr" anchorCtr="0">
          <a:noAutofit/>
        </a:bodyPr>
        <a:lstStyle/>
        <a:p>
          <a:pPr marL="0" lvl="0" indent="0" algn="ctr" defTabSz="1689100">
            <a:lnSpc>
              <a:spcPct val="90000"/>
            </a:lnSpc>
            <a:spcBef>
              <a:spcPct val="0"/>
            </a:spcBef>
            <a:spcAft>
              <a:spcPct val="35000"/>
            </a:spcAft>
            <a:buNone/>
          </a:pPr>
          <a:r>
            <a:rPr lang="en-US" sz="3800" kern="1200"/>
            <a:t>2</a:t>
          </a:r>
        </a:p>
      </dsp:txBody>
      <dsp:txXfrm>
        <a:off x="2721660" y="632168"/>
        <a:ext cx="556155" cy="556155"/>
      </dsp:txXfrm>
    </dsp:sp>
    <dsp:sp modelId="{DFEC7C48-E878-134C-A3CB-991D9FBA64E8}">
      <dsp:nvSpPr>
        <dsp:cNvPr id="0" name=""/>
        <dsp:cNvSpPr/>
      </dsp:nvSpPr>
      <dsp:spPr>
        <a:xfrm>
          <a:off x="2063400" y="2876482"/>
          <a:ext cx="1872674" cy="72"/>
        </a:xfrm>
        <a:prstGeom prst="rect">
          <a:avLst/>
        </a:prstGeom>
        <a:gradFill rotWithShape="0">
          <a:gsLst>
            <a:gs pos="0">
              <a:schemeClr val="accent5">
                <a:hueOff val="-2252848"/>
                <a:satOff val="-5806"/>
                <a:lumOff val="-3922"/>
                <a:alphaOff val="0"/>
                <a:satMod val="103000"/>
                <a:lumMod val="102000"/>
                <a:tint val="94000"/>
              </a:schemeClr>
            </a:gs>
            <a:gs pos="50000">
              <a:schemeClr val="accent5">
                <a:hueOff val="-2252848"/>
                <a:satOff val="-5806"/>
                <a:lumOff val="-3922"/>
                <a:alphaOff val="0"/>
                <a:satMod val="110000"/>
                <a:lumMod val="100000"/>
                <a:shade val="100000"/>
              </a:schemeClr>
            </a:gs>
            <a:gs pos="100000">
              <a:schemeClr val="accent5">
                <a:hueOff val="-2252848"/>
                <a:satOff val="-5806"/>
                <a:lumOff val="-3922"/>
                <a:alphaOff val="0"/>
                <a:lumMod val="99000"/>
                <a:satMod val="120000"/>
                <a:shade val="78000"/>
              </a:schemeClr>
            </a:gs>
          </a:gsLst>
          <a:lin ang="5400000" scaled="0"/>
        </a:gradFill>
        <a:ln w="6350" cap="flat" cmpd="sng" algn="ctr">
          <a:solidFill>
            <a:schemeClr val="accent5">
              <a:hueOff val="-2252848"/>
              <a:satOff val="-5806"/>
              <a:lumOff val="-3922"/>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98EF3F17-26CD-A54E-8577-2B830B6B6BD0}">
      <dsp:nvSpPr>
        <dsp:cNvPr id="0" name=""/>
        <dsp:cNvSpPr/>
      </dsp:nvSpPr>
      <dsp:spPr>
        <a:xfrm>
          <a:off x="4123342" y="254809"/>
          <a:ext cx="1872674" cy="2621744"/>
        </a:xfrm>
        <a:prstGeom prst="rect">
          <a:avLst/>
        </a:prstGeom>
        <a:solidFill>
          <a:schemeClr val="accent5">
            <a:tint val="40000"/>
            <a:alpha val="90000"/>
            <a:hueOff val="-3369881"/>
            <a:satOff val="-11416"/>
            <a:lumOff val="-1464"/>
            <a:alphaOff val="0"/>
          </a:schemeClr>
        </a:solidFill>
        <a:ln w="6350" cap="flat" cmpd="sng" algn="ctr">
          <a:solidFill>
            <a:schemeClr val="accent5">
              <a:tint val="40000"/>
              <a:alpha val="90000"/>
              <a:hueOff val="-3369881"/>
              <a:satOff val="-11416"/>
              <a:lumOff val="-1464"/>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46001" tIns="330200" rIns="146001" bIns="330200" numCol="1" spcCol="1270" anchor="t" anchorCtr="0">
          <a:noAutofit/>
        </a:bodyPr>
        <a:lstStyle/>
        <a:p>
          <a:pPr marL="0" lvl="0" indent="0" algn="l" defTabSz="577850">
            <a:lnSpc>
              <a:spcPct val="90000"/>
            </a:lnSpc>
            <a:spcBef>
              <a:spcPct val="0"/>
            </a:spcBef>
            <a:spcAft>
              <a:spcPct val="35000"/>
            </a:spcAft>
            <a:buNone/>
          </a:pPr>
          <a:r>
            <a:rPr lang="en-US" sz="1300" kern="1200"/>
            <a:t>Cost model to estimate net profits from a band</a:t>
          </a:r>
        </a:p>
      </dsp:txBody>
      <dsp:txXfrm>
        <a:off x="4123342" y="1251072"/>
        <a:ext cx="1872674" cy="1573046"/>
      </dsp:txXfrm>
    </dsp:sp>
    <dsp:sp modelId="{AE842F28-E45C-4B4E-A7D5-8E1CA4E71681}">
      <dsp:nvSpPr>
        <dsp:cNvPr id="0" name=""/>
        <dsp:cNvSpPr/>
      </dsp:nvSpPr>
      <dsp:spPr>
        <a:xfrm>
          <a:off x="4666418" y="516984"/>
          <a:ext cx="786523" cy="786523"/>
        </a:xfrm>
        <a:prstGeom prst="ellipse">
          <a:avLst/>
        </a:prstGeom>
        <a:gradFill rotWithShape="0">
          <a:gsLst>
            <a:gs pos="0">
              <a:schemeClr val="accent5">
                <a:hueOff val="-3003797"/>
                <a:satOff val="-7742"/>
                <a:lumOff val="-5229"/>
                <a:alphaOff val="0"/>
                <a:satMod val="103000"/>
                <a:lumMod val="102000"/>
                <a:tint val="94000"/>
              </a:schemeClr>
            </a:gs>
            <a:gs pos="50000">
              <a:schemeClr val="accent5">
                <a:hueOff val="-3003797"/>
                <a:satOff val="-7742"/>
                <a:lumOff val="-5229"/>
                <a:alphaOff val="0"/>
                <a:satMod val="110000"/>
                <a:lumMod val="100000"/>
                <a:shade val="100000"/>
              </a:schemeClr>
            </a:gs>
            <a:gs pos="100000">
              <a:schemeClr val="accent5">
                <a:hueOff val="-3003797"/>
                <a:satOff val="-7742"/>
                <a:lumOff val="-5229"/>
                <a:alphaOff val="0"/>
                <a:lumMod val="99000"/>
                <a:satMod val="120000"/>
                <a:shade val="78000"/>
              </a:schemeClr>
            </a:gs>
          </a:gsLst>
          <a:lin ang="5400000" scaled="0"/>
        </a:gradFill>
        <a:ln w="6350" cap="flat" cmpd="sng" algn="ctr">
          <a:solidFill>
            <a:schemeClr val="accent5">
              <a:hueOff val="-3003797"/>
              <a:satOff val="-7742"/>
              <a:lumOff val="-5229"/>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61320" tIns="12700" rIns="61320" bIns="12700" numCol="1" spcCol="1270" anchor="ctr" anchorCtr="0">
          <a:noAutofit/>
        </a:bodyPr>
        <a:lstStyle/>
        <a:p>
          <a:pPr marL="0" lvl="0" indent="0" algn="ctr" defTabSz="1689100">
            <a:lnSpc>
              <a:spcPct val="90000"/>
            </a:lnSpc>
            <a:spcBef>
              <a:spcPct val="0"/>
            </a:spcBef>
            <a:spcAft>
              <a:spcPct val="35000"/>
            </a:spcAft>
            <a:buNone/>
          </a:pPr>
          <a:r>
            <a:rPr lang="en-US" sz="3800" kern="1200"/>
            <a:t>3</a:t>
          </a:r>
        </a:p>
      </dsp:txBody>
      <dsp:txXfrm>
        <a:off x="4781602" y="632168"/>
        <a:ext cx="556155" cy="556155"/>
      </dsp:txXfrm>
    </dsp:sp>
    <dsp:sp modelId="{38E87600-D545-7249-A548-AB1369C8D424}">
      <dsp:nvSpPr>
        <dsp:cNvPr id="0" name=""/>
        <dsp:cNvSpPr/>
      </dsp:nvSpPr>
      <dsp:spPr>
        <a:xfrm>
          <a:off x="4123342" y="2876482"/>
          <a:ext cx="1872674" cy="72"/>
        </a:xfrm>
        <a:prstGeom prst="rect">
          <a:avLst/>
        </a:prstGeom>
        <a:gradFill rotWithShape="0">
          <a:gsLst>
            <a:gs pos="0">
              <a:schemeClr val="accent5">
                <a:hueOff val="-3754746"/>
                <a:satOff val="-9677"/>
                <a:lumOff val="-6536"/>
                <a:alphaOff val="0"/>
                <a:satMod val="103000"/>
                <a:lumMod val="102000"/>
                <a:tint val="94000"/>
              </a:schemeClr>
            </a:gs>
            <a:gs pos="50000">
              <a:schemeClr val="accent5">
                <a:hueOff val="-3754746"/>
                <a:satOff val="-9677"/>
                <a:lumOff val="-6536"/>
                <a:alphaOff val="0"/>
                <a:satMod val="110000"/>
                <a:lumMod val="100000"/>
                <a:shade val="100000"/>
              </a:schemeClr>
            </a:gs>
            <a:gs pos="100000">
              <a:schemeClr val="accent5">
                <a:hueOff val="-3754746"/>
                <a:satOff val="-9677"/>
                <a:lumOff val="-6536"/>
                <a:alphaOff val="0"/>
                <a:lumMod val="99000"/>
                <a:satMod val="120000"/>
                <a:shade val="78000"/>
              </a:schemeClr>
            </a:gs>
          </a:gsLst>
          <a:lin ang="5400000" scaled="0"/>
        </a:gradFill>
        <a:ln w="6350" cap="flat" cmpd="sng" algn="ctr">
          <a:solidFill>
            <a:schemeClr val="accent5">
              <a:hueOff val="-3754746"/>
              <a:satOff val="-9677"/>
              <a:lumOff val="-6536"/>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C0A739EC-38C3-1C43-8231-5563917FC482}">
      <dsp:nvSpPr>
        <dsp:cNvPr id="0" name=""/>
        <dsp:cNvSpPr/>
      </dsp:nvSpPr>
      <dsp:spPr>
        <a:xfrm>
          <a:off x="6183284" y="254809"/>
          <a:ext cx="1872674" cy="2621744"/>
        </a:xfrm>
        <a:prstGeom prst="rect">
          <a:avLst/>
        </a:prstGeom>
        <a:solidFill>
          <a:schemeClr val="accent5">
            <a:tint val="40000"/>
            <a:alpha val="90000"/>
            <a:hueOff val="-5054821"/>
            <a:satOff val="-17124"/>
            <a:lumOff val="-2196"/>
            <a:alphaOff val="0"/>
          </a:schemeClr>
        </a:solidFill>
        <a:ln w="6350" cap="flat" cmpd="sng" algn="ctr">
          <a:solidFill>
            <a:schemeClr val="accent5">
              <a:tint val="40000"/>
              <a:alpha val="90000"/>
              <a:hueOff val="-5054821"/>
              <a:satOff val="-17124"/>
              <a:lumOff val="-2196"/>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46001" tIns="330200" rIns="146001" bIns="330200" numCol="1" spcCol="1270" anchor="t" anchorCtr="0">
          <a:noAutofit/>
        </a:bodyPr>
        <a:lstStyle/>
        <a:p>
          <a:pPr marL="0" lvl="0" indent="0" algn="l" defTabSz="577850">
            <a:lnSpc>
              <a:spcPct val="90000"/>
            </a:lnSpc>
            <a:spcBef>
              <a:spcPct val="0"/>
            </a:spcBef>
            <a:spcAft>
              <a:spcPct val="35000"/>
            </a:spcAft>
            <a:buNone/>
          </a:pPr>
          <a:r>
            <a:rPr lang="en-US" sz="1300" kern="1200"/>
            <a:t>Infer spectrum value from changes in value of other assets</a:t>
          </a:r>
        </a:p>
      </dsp:txBody>
      <dsp:txXfrm>
        <a:off x="6183284" y="1251072"/>
        <a:ext cx="1872674" cy="1573046"/>
      </dsp:txXfrm>
    </dsp:sp>
    <dsp:sp modelId="{C38D3C67-E75D-0947-A0EA-C80AC8E1D1EA}">
      <dsp:nvSpPr>
        <dsp:cNvPr id="0" name=""/>
        <dsp:cNvSpPr/>
      </dsp:nvSpPr>
      <dsp:spPr>
        <a:xfrm>
          <a:off x="6726360" y="516984"/>
          <a:ext cx="786523" cy="786523"/>
        </a:xfrm>
        <a:prstGeom prst="ellipse">
          <a:avLst/>
        </a:prstGeom>
        <a:gradFill rotWithShape="0">
          <a:gsLst>
            <a:gs pos="0">
              <a:schemeClr val="accent5">
                <a:hueOff val="-4505695"/>
                <a:satOff val="-11613"/>
                <a:lumOff val="-7843"/>
                <a:alphaOff val="0"/>
                <a:satMod val="103000"/>
                <a:lumMod val="102000"/>
                <a:tint val="94000"/>
              </a:schemeClr>
            </a:gs>
            <a:gs pos="50000">
              <a:schemeClr val="accent5">
                <a:hueOff val="-4505695"/>
                <a:satOff val="-11613"/>
                <a:lumOff val="-7843"/>
                <a:alphaOff val="0"/>
                <a:satMod val="110000"/>
                <a:lumMod val="100000"/>
                <a:shade val="100000"/>
              </a:schemeClr>
            </a:gs>
            <a:gs pos="100000">
              <a:schemeClr val="accent5">
                <a:hueOff val="-4505695"/>
                <a:satOff val="-11613"/>
                <a:lumOff val="-7843"/>
                <a:alphaOff val="0"/>
                <a:lumMod val="99000"/>
                <a:satMod val="120000"/>
                <a:shade val="78000"/>
              </a:schemeClr>
            </a:gs>
          </a:gsLst>
          <a:lin ang="5400000" scaled="0"/>
        </a:gradFill>
        <a:ln w="6350" cap="flat" cmpd="sng" algn="ctr">
          <a:solidFill>
            <a:schemeClr val="accent5">
              <a:hueOff val="-4505695"/>
              <a:satOff val="-11613"/>
              <a:lumOff val="-7843"/>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61320" tIns="12700" rIns="61320" bIns="12700" numCol="1" spcCol="1270" anchor="ctr" anchorCtr="0">
          <a:noAutofit/>
        </a:bodyPr>
        <a:lstStyle/>
        <a:p>
          <a:pPr marL="0" lvl="0" indent="0" algn="ctr" defTabSz="1689100">
            <a:lnSpc>
              <a:spcPct val="90000"/>
            </a:lnSpc>
            <a:spcBef>
              <a:spcPct val="0"/>
            </a:spcBef>
            <a:spcAft>
              <a:spcPct val="35000"/>
            </a:spcAft>
            <a:buNone/>
          </a:pPr>
          <a:r>
            <a:rPr lang="en-US" sz="3800" kern="1200"/>
            <a:t>4</a:t>
          </a:r>
        </a:p>
      </dsp:txBody>
      <dsp:txXfrm>
        <a:off x="6841544" y="632168"/>
        <a:ext cx="556155" cy="556155"/>
      </dsp:txXfrm>
    </dsp:sp>
    <dsp:sp modelId="{301FE45F-7CD0-B043-92C9-034EDE522A7E}">
      <dsp:nvSpPr>
        <dsp:cNvPr id="0" name=""/>
        <dsp:cNvSpPr/>
      </dsp:nvSpPr>
      <dsp:spPr>
        <a:xfrm>
          <a:off x="6183284" y="2876482"/>
          <a:ext cx="1872674" cy="72"/>
        </a:xfrm>
        <a:prstGeom prst="rect">
          <a:avLst/>
        </a:prstGeom>
        <a:gradFill rotWithShape="0">
          <a:gsLst>
            <a:gs pos="0">
              <a:schemeClr val="accent5">
                <a:hueOff val="-5256644"/>
                <a:satOff val="-13548"/>
                <a:lumOff val="-9151"/>
                <a:alphaOff val="0"/>
                <a:satMod val="103000"/>
                <a:lumMod val="102000"/>
                <a:tint val="94000"/>
              </a:schemeClr>
            </a:gs>
            <a:gs pos="50000">
              <a:schemeClr val="accent5">
                <a:hueOff val="-5256644"/>
                <a:satOff val="-13548"/>
                <a:lumOff val="-9151"/>
                <a:alphaOff val="0"/>
                <a:satMod val="110000"/>
                <a:lumMod val="100000"/>
                <a:shade val="100000"/>
              </a:schemeClr>
            </a:gs>
            <a:gs pos="100000">
              <a:schemeClr val="accent5">
                <a:hueOff val="-5256644"/>
                <a:satOff val="-13548"/>
                <a:lumOff val="-9151"/>
                <a:alphaOff val="0"/>
                <a:lumMod val="99000"/>
                <a:satMod val="120000"/>
                <a:shade val="78000"/>
              </a:schemeClr>
            </a:gs>
          </a:gsLst>
          <a:lin ang="5400000" scaled="0"/>
        </a:gradFill>
        <a:ln w="6350" cap="flat" cmpd="sng" algn="ctr">
          <a:solidFill>
            <a:schemeClr val="accent5">
              <a:hueOff val="-5256644"/>
              <a:satOff val="-13548"/>
              <a:lumOff val="-9151"/>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5EAF35F8-1E8E-4144-A405-57947290AD4C}">
      <dsp:nvSpPr>
        <dsp:cNvPr id="0" name=""/>
        <dsp:cNvSpPr/>
      </dsp:nvSpPr>
      <dsp:spPr>
        <a:xfrm>
          <a:off x="8243226" y="254809"/>
          <a:ext cx="1872674" cy="2621744"/>
        </a:xfrm>
        <a:prstGeom prst="rect">
          <a:avLst/>
        </a:prstGeom>
        <a:solidFill>
          <a:schemeClr val="accent5">
            <a:tint val="40000"/>
            <a:alpha val="90000"/>
            <a:hueOff val="-6739762"/>
            <a:satOff val="-22832"/>
            <a:lumOff val="-2928"/>
            <a:alphaOff val="0"/>
          </a:schemeClr>
        </a:solidFill>
        <a:ln w="6350" cap="flat" cmpd="sng" algn="ctr">
          <a:solidFill>
            <a:schemeClr val="accent5">
              <a:tint val="40000"/>
              <a:alpha val="90000"/>
              <a:hueOff val="-6739762"/>
              <a:satOff val="-22832"/>
              <a:lumOff val="-2928"/>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46001" tIns="330200" rIns="146001" bIns="330200" numCol="1" spcCol="1270" anchor="t" anchorCtr="0">
          <a:noAutofit/>
        </a:bodyPr>
        <a:lstStyle/>
        <a:p>
          <a:pPr marL="0" lvl="0" indent="0" algn="l" defTabSz="577850">
            <a:lnSpc>
              <a:spcPct val="90000"/>
            </a:lnSpc>
            <a:spcBef>
              <a:spcPct val="0"/>
            </a:spcBef>
            <a:spcAft>
              <a:spcPct val="35000"/>
            </a:spcAft>
            <a:buNone/>
          </a:pPr>
          <a:r>
            <a:rPr lang="en-US" sz="1300" kern="1200" dirty="0"/>
            <a:t>Hybrid approach</a:t>
          </a:r>
        </a:p>
      </dsp:txBody>
      <dsp:txXfrm>
        <a:off x="8243226" y="1251072"/>
        <a:ext cx="1872674" cy="1573046"/>
      </dsp:txXfrm>
    </dsp:sp>
    <dsp:sp modelId="{CEF9E6D7-DFBE-304E-89AF-834229488AD2}">
      <dsp:nvSpPr>
        <dsp:cNvPr id="0" name=""/>
        <dsp:cNvSpPr/>
      </dsp:nvSpPr>
      <dsp:spPr>
        <a:xfrm>
          <a:off x="8786302" y="516984"/>
          <a:ext cx="786523" cy="786523"/>
        </a:xfrm>
        <a:prstGeom prst="ellipse">
          <a:avLst/>
        </a:prstGeom>
        <a:gradFill rotWithShape="0">
          <a:gsLst>
            <a:gs pos="0">
              <a:schemeClr val="accent5">
                <a:hueOff val="-6007594"/>
                <a:satOff val="-15484"/>
                <a:lumOff val="-10458"/>
                <a:alphaOff val="0"/>
                <a:satMod val="103000"/>
                <a:lumMod val="102000"/>
                <a:tint val="94000"/>
              </a:schemeClr>
            </a:gs>
            <a:gs pos="50000">
              <a:schemeClr val="accent5">
                <a:hueOff val="-6007594"/>
                <a:satOff val="-15484"/>
                <a:lumOff val="-10458"/>
                <a:alphaOff val="0"/>
                <a:satMod val="110000"/>
                <a:lumMod val="100000"/>
                <a:shade val="100000"/>
              </a:schemeClr>
            </a:gs>
            <a:gs pos="100000">
              <a:schemeClr val="accent5">
                <a:hueOff val="-6007594"/>
                <a:satOff val="-15484"/>
                <a:lumOff val="-10458"/>
                <a:alphaOff val="0"/>
                <a:lumMod val="99000"/>
                <a:satMod val="120000"/>
                <a:shade val="78000"/>
              </a:schemeClr>
            </a:gs>
          </a:gsLst>
          <a:lin ang="5400000" scaled="0"/>
        </a:gradFill>
        <a:ln w="6350" cap="flat" cmpd="sng" algn="ctr">
          <a:solidFill>
            <a:schemeClr val="accent5">
              <a:hueOff val="-6007594"/>
              <a:satOff val="-15484"/>
              <a:lumOff val="-10458"/>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61320" tIns="12700" rIns="61320" bIns="12700" numCol="1" spcCol="1270" anchor="ctr" anchorCtr="0">
          <a:noAutofit/>
        </a:bodyPr>
        <a:lstStyle/>
        <a:p>
          <a:pPr marL="0" lvl="0" indent="0" algn="ctr" defTabSz="1689100">
            <a:lnSpc>
              <a:spcPct val="90000"/>
            </a:lnSpc>
            <a:spcBef>
              <a:spcPct val="0"/>
            </a:spcBef>
            <a:spcAft>
              <a:spcPct val="35000"/>
            </a:spcAft>
            <a:buNone/>
          </a:pPr>
          <a:r>
            <a:rPr lang="en-US" sz="3800" kern="1200"/>
            <a:t>5</a:t>
          </a:r>
        </a:p>
      </dsp:txBody>
      <dsp:txXfrm>
        <a:off x="8901486" y="632168"/>
        <a:ext cx="556155" cy="556155"/>
      </dsp:txXfrm>
    </dsp:sp>
    <dsp:sp modelId="{AC899A3C-1D7A-8249-9BE6-67EB9DDB8E22}">
      <dsp:nvSpPr>
        <dsp:cNvPr id="0" name=""/>
        <dsp:cNvSpPr/>
      </dsp:nvSpPr>
      <dsp:spPr>
        <a:xfrm>
          <a:off x="8243226" y="2876482"/>
          <a:ext cx="1872674" cy="72"/>
        </a:xfrm>
        <a:prstGeom prst="rect">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w="6350" cap="flat" cmpd="sng" algn="ctr">
          <a:solidFill>
            <a:schemeClr val="accent5">
              <a:hueOff val="-6758543"/>
              <a:satOff val="-17419"/>
              <a:lumOff val="-11765"/>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E3657E-D399-1E4D-A390-A775BE7E2A8B}">
      <dsp:nvSpPr>
        <dsp:cNvPr id="0" name=""/>
        <dsp:cNvSpPr/>
      </dsp:nvSpPr>
      <dsp:spPr>
        <a:xfrm>
          <a:off x="0" y="461977"/>
          <a:ext cx="5115491" cy="1499400"/>
        </a:xfrm>
        <a:prstGeom prst="rect">
          <a:avLst/>
        </a:prstGeom>
        <a:solidFill>
          <a:schemeClr val="lt1">
            <a:alpha val="90000"/>
            <a:hueOff val="0"/>
            <a:satOff val="0"/>
            <a:lumOff val="0"/>
            <a:alphaOff val="0"/>
          </a:schemeClr>
        </a:solidFill>
        <a:ln w="6350" cap="flat" cmpd="sng" algn="ctr">
          <a:solidFill>
            <a:schemeClr val="accent5">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397019" tIns="291592" rIns="397019"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a:t>Expand capacity of existing broadband networks</a:t>
          </a:r>
        </a:p>
        <a:p>
          <a:pPr marL="114300" lvl="1" indent="-114300" algn="l" defTabSz="622300">
            <a:lnSpc>
              <a:spcPct val="90000"/>
            </a:lnSpc>
            <a:spcBef>
              <a:spcPct val="0"/>
            </a:spcBef>
            <a:spcAft>
              <a:spcPct val="15000"/>
            </a:spcAft>
            <a:buChar char="•"/>
          </a:pPr>
          <a:r>
            <a:rPr lang="en-US" sz="1400" kern="1200"/>
            <a:t>Particular physical characteristics</a:t>
          </a:r>
        </a:p>
        <a:p>
          <a:pPr marL="228600" lvl="2" indent="-114300" algn="l" defTabSz="622300">
            <a:lnSpc>
              <a:spcPct val="90000"/>
            </a:lnSpc>
            <a:spcBef>
              <a:spcPct val="0"/>
            </a:spcBef>
            <a:spcAft>
              <a:spcPct val="15000"/>
            </a:spcAft>
            <a:buChar char="•"/>
          </a:pPr>
          <a:r>
            <a:rPr lang="en-US" sz="1400" kern="1200"/>
            <a:t>New factors in valuation equation</a:t>
          </a:r>
        </a:p>
        <a:p>
          <a:pPr marL="228600" lvl="2" indent="-114300" algn="l" defTabSz="622300">
            <a:lnSpc>
              <a:spcPct val="90000"/>
            </a:lnSpc>
            <a:spcBef>
              <a:spcPct val="0"/>
            </a:spcBef>
            <a:spcAft>
              <a:spcPct val="15000"/>
            </a:spcAft>
            <a:buChar char="•"/>
          </a:pPr>
          <a:r>
            <a:rPr lang="en-US" sz="1400" kern="1200"/>
            <a:t>Investments related to coverage capabilities</a:t>
          </a:r>
        </a:p>
        <a:p>
          <a:pPr marL="228600" lvl="2" indent="-114300" algn="l" defTabSz="622300">
            <a:lnSpc>
              <a:spcPct val="90000"/>
            </a:lnSpc>
            <a:spcBef>
              <a:spcPct val="0"/>
            </a:spcBef>
            <a:spcAft>
              <a:spcPct val="15000"/>
            </a:spcAft>
            <a:buChar char="•"/>
          </a:pPr>
          <a:r>
            <a:rPr lang="en-US" sz="1400" kern="1200"/>
            <a:t>Opportunities for spectrum re-use</a:t>
          </a:r>
        </a:p>
      </dsp:txBody>
      <dsp:txXfrm>
        <a:off x="0" y="461977"/>
        <a:ext cx="5115491" cy="1499400"/>
      </dsp:txXfrm>
    </dsp:sp>
    <dsp:sp modelId="{EDE530E1-E490-354B-9557-73D1C6D88B58}">
      <dsp:nvSpPr>
        <dsp:cNvPr id="0" name=""/>
        <dsp:cNvSpPr/>
      </dsp:nvSpPr>
      <dsp:spPr>
        <a:xfrm>
          <a:off x="255774" y="255337"/>
          <a:ext cx="3580843" cy="413280"/>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35347" tIns="0" rIns="135347" bIns="0" numCol="1" spcCol="1270" anchor="ctr" anchorCtr="0">
          <a:noAutofit/>
        </a:bodyPr>
        <a:lstStyle/>
        <a:p>
          <a:pPr marL="0" lvl="0" indent="0" algn="l" defTabSz="622300">
            <a:lnSpc>
              <a:spcPct val="90000"/>
            </a:lnSpc>
            <a:spcBef>
              <a:spcPct val="0"/>
            </a:spcBef>
            <a:spcAft>
              <a:spcPct val="35000"/>
            </a:spcAft>
            <a:buNone/>
          </a:pPr>
          <a:r>
            <a:rPr lang="en-US" sz="1400" kern="1200"/>
            <a:t>Millimeter-Wave Spectrum</a:t>
          </a:r>
        </a:p>
      </dsp:txBody>
      <dsp:txXfrm>
        <a:off x="275949" y="275512"/>
        <a:ext cx="3540493" cy="372930"/>
      </dsp:txXfrm>
    </dsp:sp>
    <dsp:sp modelId="{CE9B1ED4-160E-A44C-B154-B235BA499669}">
      <dsp:nvSpPr>
        <dsp:cNvPr id="0" name=""/>
        <dsp:cNvSpPr/>
      </dsp:nvSpPr>
      <dsp:spPr>
        <a:xfrm>
          <a:off x="0" y="2243617"/>
          <a:ext cx="5115491" cy="1896300"/>
        </a:xfrm>
        <a:prstGeom prst="rect">
          <a:avLst/>
        </a:prstGeom>
        <a:solidFill>
          <a:schemeClr val="lt1">
            <a:alpha val="90000"/>
            <a:hueOff val="0"/>
            <a:satOff val="0"/>
            <a:lumOff val="0"/>
            <a:alphaOff val="0"/>
          </a:schemeClr>
        </a:solidFill>
        <a:ln w="6350" cap="flat" cmpd="sng" algn="ctr">
          <a:solidFill>
            <a:schemeClr val="accent5">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397019" tIns="291592" rIns="397019"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a:t>Facilitate spatial reuse of spectrum</a:t>
          </a:r>
        </a:p>
        <a:p>
          <a:pPr marL="114300" lvl="1" indent="-114300" algn="l" defTabSz="622300">
            <a:lnSpc>
              <a:spcPct val="90000"/>
            </a:lnSpc>
            <a:spcBef>
              <a:spcPct val="0"/>
            </a:spcBef>
            <a:spcAft>
              <a:spcPct val="15000"/>
            </a:spcAft>
            <a:buChar char="•"/>
          </a:pPr>
          <a:r>
            <a:rPr lang="en-US" sz="1400" kern="1200"/>
            <a:t>Line of sight and distance-propagation become less important</a:t>
          </a:r>
        </a:p>
        <a:p>
          <a:pPr marL="114300" lvl="1" indent="-114300" algn="l" defTabSz="622300">
            <a:lnSpc>
              <a:spcPct val="90000"/>
            </a:lnSpc>
            <a:spcBef>
              <a:spcPct val="0"/>
            </a:spcBef>
            <a:spcAft>
              <a:spcPct val="15000"/>
            </a:spcAft>
            <a:buChar char="•"/>
          </a:pPr>
          <a:r>
            <a:rPr lang="en-US" sz="1400" kern="1200" dirty="0"/>
            <a:t>Consider sensitivity to placement/orientation of base stations</a:t>
          </a:r>
        </a:p>
        <a:p>
          <a:pPr marL="228600" lvl="2" indent="-114300" algn="l" defTabSz="622300">
            <a:lnSpc>
              <a:spcPct val="90000"/>
            </a:lnSpc>
            <a:spcBef>
              <a:spcPct val="0"/>
            </a:spcBef>
            <a:spcAft>
              <a:spcPct val="15000"/>
            </a:spcAft>
            <a:buChar char="•"/>
          </a:pPr>
          <a:r>
            <a:rPr lang="en-US" sz="1400" kern="1200"/>
            <a:t>Trade-off: cost savings from user-deployed small cells vs. losses in spectral efficiency</a:t>
          </a:r>
        </a:p>
      </dsp:txBody>
      <dsp:txXfrm>
        <a:off x="0" y="2243617"/>
        <a:ext cx="5115491" cy="1896300"/>
      </dsp:txXfrm>
    </dsp:sp>
    <dsp:sp modelId="{E62FBFE7-F3E1-3B40-B9C3-5007A55F2F84}">
      <dsp:nvSpPr>
        <dsp:cNvPr id="0" name=""/>
        <dsp:cNvSpPr/>
      </dsp:nvSpPr>
      <dsp:spPr>
        <a:xfrm>
          <a:off x="255774" y="2036977"/>
          <a:ext cx="3580843" cy="413280"/>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35347" tIns="0" rIns="135347" bIns="0" numCol="1" spcCol="1270" anchor="ctr" anchorCtr="0">
          <a:noAutofit/>
        </a:bodyPr>
        <a:lstStyle/>
        <a:p>
          <a:pPr marL="0" lvl="0" indent="0" algn="l" defTabSz="622300">
            <a:lnSpc>
              <a:spcPct val="90000"/>
            </a:lnSpc>
            <a:spcBef>
              <a:spcPct val="0"/>
            </a:spcBef>
            <a:spcAft>
              <a:spcPct val="35000"/>
            </a:spcAft>
            <a:buNone/>
          </a:pPr>
          <a:r>
            <a:rPr lang="en-US" sz="1400" kern="1200"/>
            <a:t>Small-cell networks</a:t>
          </a:r>
        </a:p>
      </dsp:txBody>
      <dsp:txXfrm>
        <a:off x="275949" y="2057152"/>
        <a:ext cx="3540493" cy="372930"/>
      </dsp:txXfrm>
    </dsp:sp>
    <dsp:sp modelId="{D11AAE55-36B6-8B48-869E-95EA41094C85}">
      <dsp:nvSpPr>
        <dsp:cNvPr id="0" name=""/>
        <dsp:cNvSpPr/>
      </dsp:nvSpPr>
      <dsp:spPr>
        <a:xfrm>
          <a:off x="0" y="4422157"/>
          <a:ext cx="5115491" cy="1896300"/>
        </a:xfrm>
        <a:prstGeom prst="rect">
          <a:avLst/>
        </a:prstGeom>
        <a:solidFill>
          <a:schemeClr val="lt1">
            <a:alpha val="90000"/>
            <a:hueOff val="0"/>
            <a:satOff val="0"/>
            <a:lumOff val="0"/>
            <a:alphaOff val="0"/>
          </a:schemeClr>
        </a:solidFill>
        <a:ln w="6350" cap="flat" cmpd="sng" algn="ctr">
          <a:solidFill>
            <a:schemeClr val="accent5">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397019" tIns="291592" rIns="397019"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a:t>Allow spectrum users to enter and leave local markets dynamically</a:t>
          </a:r>
        </a:p>
        <a:p>
          <a:pPr marL="114300" lvl="1" indent="-114300" algn="l" defTabSz="622300">
            <a:lnSpc>
              <a:spcPct val="90000"/>
            </a:lnSpc>
            <a:spcBef>
              <a:spcPct val="0"/>
            </a:spcBef>
            <a:spcAft>
              <a:spcPct val="15000"/>
            </a:spcAft>
            <a:buChar char="•"/>
          </a:pPr>
          <a:r>
            <a:rPr lang="en-US" sz="1400" kern="1200"/>
            <a:t>Requirements:</a:t>
          </a:r>
        </a:p>
        <a:p>
          <a:pPr marL="228600" lvl="2" indent="-114300" algn="l" defTabSz="622300">
            <a:lnSpc>
              <a:spcPct val="90000"/>
            </a:lnSpc>
            <a:spcBef>
              <a:spcPct val="0"/>
            </a:spcBef>
            <a:spcAft>
              <a:spcPct val="15000"/>
            </a:spcAft>
            <a:buChar char="•"/>
          </a:pPr>
          <a:r>
            <a:rPr lang="en-US" sz="1400" kern="1200"/>
            <a:t>Better capabilities to track and enforce rights assignments</a:t>
          </a:r>
        </a:p>
        <a:p>
          <a:pPr marL="228600" lvl="2" indent="-114300" algn="l" defTabSz="622300">
            <a:lnSpc>
              <a:spcPct val="90000"/>
            </a:lnSpc>
            <a:spcBef>
              <a:spcPct val="0"/>
            </a:spcBef>
            <a:spcAft>
              <a:spcPct val="15000"/>
            </a:spcAft>
            <a:buChar char="•"/>
          </a:pPr>
          <a:r>
            <a:rPr lang="en-US" sz="1400" kern="1200"/>
            <a:t>Frequently updated maps of transmission opportunities</a:t>
          </a:r>
        </a:p>
        <a:p>
          <a:pPr marL="342900" lvl="3" indent="-114300" algn="l" defTabSz="622300">
            <a:lnSpc>
              <a:spcPct val="90000"/>
            </a:lnSpc>
            <a:spcBef>
              <a:spcPct val="0"/>
            </a:spcBef>
            <a:spcAft>
              <a:spcPct val="15000"/>
            </a:spcAft>
            <a:buChar char="•"/>
          </a:pPr>
          <a:r>
            <a:rPr lang="en-US" sz="1400" kern="1200"/>
            <a:t>Identify and asses value of alternative rights bundles</a:t>
          </a:r>
        </a:p>
      </dsp:txBody>
      <dsp:txXfrm>
        <a:off x="0" y="4422157"/>
        <a:ext cx="5115491" cy="1896300"/>
      </dsp:txXfrm>
    </dsp:sp>
    <dsp:sp modelId="{728A404C-0615-3E4E-86C1-3B4691AFBACF}">
      <dsp:nvSpPr>
        <dsp:cNvPr id="0" name=""/>
        <dsp:cNvSpPr/>
      </dsp:nvSpPr>
      <dsp:spPr>
        <a:xfrm>
          <a:off x="255774" y="4215517"/>
          <a:ext cx="3580843" cy="413280"/>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35347" tIns="0" rIns="135347" bIns="0" numCol="1" spcCol="1270" anchor="ctr" anchorCtr="0">
          <a:noAutofit/>
        </a:bodyPr>
        <a:lstStyle/>
        <a:p>
          <a:pPr marL="0" lvl="0" indent="0" algn="l" defTabSz="622300">
            <a:lnSpc>
              <a:spcPct val="90000"/>
            </a:lnSpc>
            <a:spcBef>
              <a:spcPct val="0"/>
            </a:spcBef>
            <a:spcAft>
              <a:spcPct val="35000"/>
            </a:spcAft>
            <a:buNone/>
          </a:pPr>
          <a:r>
            <a:rPr lang="en-US" sz="1400" kern="1200"/>
            <a:t>Dynamic Spectrum Management Capabilities</a:t>
          </a:r>
        </a:p>
      </dsp:txBody>
      <dsp:txXfrm>
        <a:off x="275949" y="4235692"/>
        <a:ext cx="3540493" cy="372930"/>
      </dsp:txXfrm>
    </dsp:sp>
  </dsp:spTree>
</dsp:drawing>
</file>

<file path=ppt/diagrams/layout1.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BCA3D7-F48E-9E40-A2DC-5A80882851AC}" type="datetimeFigureOut">
              <a:rPr lang="en-US" smtClean="0"/>
              <a:t>9/18/18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9F1A8F-9063-F345-988D-1C2ACA4F7881}" type="slidenum">
              <a:rPr lang="en-US" smtClean="0"/>
              <a:t>‹#›</a:t>
            </a:fld>
            <a:endParaRPr lang="en-US"/>
          </a:p>
        </p:txBody>
      </p:sp>
    </p:spTree>
    <p:extLst>
      <p:ext uri="{BB962C8B-B14F-4D97-AF65-F5344CB8AC3E}">
        <p14:creationId xmlns:p14="http://schemas.microsoft.com/office/powerpoint/2010/main" val="35705667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question that framed our discussions. </a:t>
            </a:r>
          </a:p>
        </p:txBody>
      </p:sp>
      <p:sp>
        <p:nvSpPr>
          <p:cNvPr id="4" name="Slide Number Placeholder 3"/>
          <p:cNvSpPr>
            <a:spLocks noGrp="1"/>
          </p:cNvSpPr>
          <p:nvPr>
            <p:ph type="sldNum" sz="quarter" idx="5"/>
          </p:nvPr>
        </p:nvSpPr>
        <p:spPr/>
        <p:txBody>
          <a:bodyPr/>
          <a:lstStyle/>
          <a:p>
            <a:fld id="{459F1A8F-9063-F345-988D-1C2ACA4F7881}" type="slidenum">
              <a:rPr lang="en-US" smtClean="0"/>
              <a:t>2</a:t>
            </a:fld>
            <a:endParaRPr lang="en-US"/>
          </a:p>
        </p:txBody>
      </p:sp>
    </p:spTree>
    <p:extLst>
      <p:ext uri="{BB962C8B-B14F-4D97-AF65-F5344CB8AC3E}">
        <p14:creationId xmlns:p14="http://schemas.microsoft.com/office/powerpoint/2010/main" val="28014488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far, we have relied on a common measure $/MHz-pop, however it seems to have become an increasingly noisy indicator for spectrum value. </a:t>
            </a:r>
          </a:p>
          <a:p>
            <a:r>
              <a:rPr lang="en-US" dirty="0"/>
              <a:t>This stems from the fact that traditional drivers of value have become less relevant, specially if we consider new technologies and architectures such as spectrum sharing, DSA, small cells and more recently, the commercialization of </a:t>
            </a:r>
            <a:r>
              <a:rPr lang="en-US" dirty="0" err="1"/>
              <a:t>mmWave</a:t>
            </a:r>
            <a:r>
              <a:rPr lang="en-US" dirty="0"/>
              <a:t> spectrum. </a:t>
            </a:r>
          </a:p>
        </p:txBody>
      </p:sp>
      <p:sp>
        <p:nvSpPr>
          <p:cNvPr id="4" name="Slide Number Placeholder 3"/>
          <p:cNvSpPr>
            <a:spLocks noGrp="1"/>
          </p:cNvSpPr>
          <p:nvPr>
            <p:ph type="sldNum" sz="quarter" idx="5"/>
          </p:nvPr>
        </p:nvSpPr>
        <p:spPr/>
        <p:txBody>
          <a:bodyPr/>
          <a:lstStyle/>
          <a:p>
            <a:fld id="{459F1A8F-9063-F345-988D-1C2ACA4F7881}" type="slidenum">
              <a:rPr lang="en-US" smtClean="0"/>
              <a:t>3</a:t>
            </a:fld>
            <a:endParaRPr lang="en-US"/>
          </a:p>
        </p:txBody>
      </p:sp>
    </p:spTree>
    <p:extLst>
      <p:ext uri="{BB962C8B-B14F-4D97-AF65-F5344CB8AC3E}">
        <p14:creationId xmlns:p14="http://schemas.microsoft.com/office/powerpoint/2010/main" val="26192325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Within this context, the objective of our work has been </a:t>
            </a:r>
          </a:p>
        </p:txBody>
      </p:sp>
      <p:sp>
        <p:nvSpPr>
          <p:cNvPr id="4" name="Slide Number Placeholder 3"/>
          <p:cNvSpPr>
            <a:spLocks noGrp="1"/>
          </p:cNvSpPr>
          <p:nvPr>
            <p:ph type="sldNum" sz="quarter" idx="5"/>
          </p:nvPr>
        </p:nvSpPr>
        <p:spPr/>
        <p:txBody>
          <a:bodyPr/>
          <a:lstStyle/>
          <a:p>
            <a:fld id="{459F1A8F-9063-F345-988D-1C2ACA4F7881}" type="slidenum">
              <a:rPr lang="en-US" smtClean="0"/>
              <a:t>4</a:t>
            </a:fld>
            <a:endParaRPr lang="en-US"/>
          </a:p>
        </p:txBody>
      </p:sp>
    </p:spTree>
    <p:extLst>
      <p:ext uri="{BB962C8B-B14F-4D97-AF65-F5344CB8AC3E}">
        <p14:creationId xmlns:p14="http://schemas.microsoft.com/office/powerpoint/2010/main" val="18843983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59F1A8F-9063-F345-988D-1C2ACA4F7881}" type="slidenum">
              <a:rPr lang="en-US" smtClean="0"/>
              <a:t>15</a:t>
            </a:fld>
            <a:endParaRPr lang="en-US"/>
          </a:p>
        </p:txBody>
      </p:sp>
    </p:spTree>
    <p:extLst>
      <p:ext uri="{BB962C8B-B14F-4D97-AF65-F5344CB8AC3E}">
        <p14:creationId xmlns:p14="http://schemas.microsoft.com/office/powerpoint/2010/main" val="23935831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us to be able to discuss how spectrum should be valued now, it is important to look into ways currently used to value spectrum.</a:t>
            </a:r>
          </a:p>
        </p:txBody>
      </p:sp>
      <p:sp>
        <p:nvSpPr>
          <p:cNvPr id="4" name="Slide Number Placeholder 3"/>
          <p:cNvSpPr>
            <a:spLocks noGrp="1"/>
          </p:cNvSpPr>
          <p:nvPr>
            <p:ph type="sldNum" sz="quarter" idx="5"/>
          </p:nvPr>
        </p:nvSpPr>
        <p:spPr/>
        <p:txBody>
          <a:bodyPr/>
          <a:lstStyle/>
          <a:p>
            <a:fld id="{459F1A8F-9063-F345-988D-1C2ACA4F7881}" type="slidenum">
              <a:rPr lang="en-US" smtClean="0"/>
              <a:t>16</a:t>
            </a:fld>
            <a:endParaRPr lang="en-US"/>
          </a:p>
        </p:txBody>
      </p:sp>
    </p:spTree>
    <p:extLst>
      <p:ext uri="{BB962C8B-B14F-4D97-AF65-F5344CB8AC3E}">
        <p14:creationId xmlns:p14="http://schemas.microsoft.com/office/powerpoint/2010/main" val="3585229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59F1A8F-9063-F345-988D-1C2ACA4F7881}" type="slidenum">
              <a:rPr lang="en-US" smtClean="0"/>
              <a:t>18</a:t>
            </a:fld>
            <a:endParaRPr lang="en-US"/>
          </a:p>
        </p:txBody>
      </p:sp>
    </p:spTree>
    <p:extLst>
      <p:ext uri="{BB962C8B-B14F-4D97-AF65-F5344CB8AC3E}">
        <p14:creationId xmlns:p14="http://schemas.microsoft.com/office/powerpoint/2010/main" val="23546608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59F1A8F-9063-F345-988D-1C2ACA4F7881}" type="slidenum">
              <a:rPr lang="en-US" smtClean="0"/>
              <a:t>19</a:t>
            </a:fld>
            <a:endParaRPr lang="en-US"/>
          </a:p>
        </p:txBody>
      </p:sp>
    </p:spTree>
    <p:extLst>
      <p:ext uri="{BB962C8B-B14F-4D97-AF65-F5344CB8AC3E}">
        <p14:creationId xmlns:p14="http://schemas.microsoft.com/office/powerpoint/2010/main" val="16742550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59F1A8F-9063-F345-988D-1C2ACA4F7881}" type="slidenum">
              <a:rPr lang="en-US" smtClean="0"/>
              <a:t>21</a:t>
            </a:fld>
            <a:endParaRPr lang="en-US"/>
          </a:p>
        </p:txBody>
      </p:sp>
    </p:spTree>
    <p:extLst>
      <p:ext uri="{BB962C8B-B14F-4D97-AF65-F5344CB8AC3E}">
        <p14:creationId xmlns:p14="http://schemas.microsoft.com/office/powerpoint/2010/main" val="19339575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Spectral efficiency is very sensitive to the placement/orientation of base stations </a:t>
            </a:r>
          </a:p>
          <a:p>
            <a:r>
              <a:rPr lang="en-US" dirty="0"/>
              <a:t>Increase opportunities for spectrum use – whether it is by identifying areas where spectrum goes unused, maximizing the </a:t>
            </a:r>
            <a:r>
              <a:rPr lang="en-US" dirty="0" err="1"/>
              <a:t>opporutnities</a:t>
            </a:r>
            <a:r>
              <a:rPr lang="en-US" dirty="0"/>
              <a:t> for spectrum reuse, or expanding the capacity of existing networks. </a:t>
            </a:r>
          </a:p>
        </p:txBody>
      </p:sp>
      <p:sp>
        <p:nvSpPr>
          <p:cNvPr id="4" name="Slide Number Placeholder 3"/>
          <p:cNvSpPr>
            <a:spLocks noGrp="1"/>
          </p:cNvSpPr>
          <p:nvPr>
            <p:ph type="sldNum" sz="quarter" idx="5"/>
          </p:nvPr>
        </p:nvSpPr>
        <p:spPr/>
        <p:txBody>
          <a:bodyPr/>
          <a:lstStyle/>
          <a:p>
            <a:fld id="{459F1A8F-9063-F345-988D-1C2ACA4F7881}" type="slidenum">
              <a:rPr lang="en-US" smtClean="0"/>
              <a:t>27</a:t>
            </a:fld>
            <a:endParaRPr lang="en-US"/>
          </a:p>
        </p:txBody>
      </p:sp>
    </p:spTree>
    <p:extLst>
      <p:ext uri="{BB962C8B-B14F-4D97-AF65-F5344CB8AC3E}">
        <p14:creationId xmlns:p14="http://schemas.microsoft.com/office/powerpoint/2010/main" val="5290498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Given all these market and technical tendencies, what does the future of spectrum valuation look like. </a:t>
            </a:r>
          </a:p>
        </p:txBody>
      </p:sp>
      <p:sp>
        <p:nvSpPr>
          <p:cNvPr id="4" name="Slide Number Placeholder 3"/>
          <p:cNvSpPr>
            <a:spLocks noGrp="1"/>
          </p:cNvSpPr>
          <p:nvPr>
            <p:ph type="sldNum" sz="quarter" idx="5"/>
          </p:nvPr>
        </p:nvSpPr>
        <p:spPr/>
        <p:txBody>
          <a:bodyPr/>
          <a:lstStyle/>
          <a:p>
            <a:fld id="{459F1A8F-9063-F345-988D-1C2ACA4F7881}" type="slidenum">
              <a:rPr lang="en-US" smtClean="0"/>
              <a:t>28</a:t>
            </a:fld>
            <a:endParaRPr lang="en-US"/>
          </a:p>
        </p:txBody>
      </p:sp>
    </p:spTree>
    <p:extLst>
      <p:ext uri="{BB962C8B-B14F-4D97-AF65-F5344CB8AC3E}">
        <p14:creationId xmlns:p14="http://schemas.microsoft.com/office/powerpoint/2010/main" val="32182985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brief reminder:</a:t>
            </a:r>
          </a:p>
        </p:txBody>
      </p:sp>
      <p:sp>
        <p:nvSpPr>
          <p:cNvPr id="4" name="Slide Number Placeholder 3"/>
          <p:cNvSpPr>
            <a:spLocks noGrp="1"/>
          </p:cNvSpPr>
          <p:nvPr>
            <p:ph type="sldNum" sz="quarter" idx="5"/>
          </p:nvPr>
        </p:nvSpPr>
        <p:spPr/>
        <p:txBody>
          <a:bodyPr/>
          <a:lstStyle/>
          <a:p>
            <a:fld id="{459F1A8F-9063-F345-988D-1C2ACA4F7881}" type="slidenum">
              <a:rPr lang="en-US" smtClean="0"/>
              <a:t>29</a:t>
            </a:fld>
            <a:endParaRPr lang="en-US"/>
          </a:p>
        </p:txBody>
      </p:sp>
    </p:spTree>
    <p:extLst>
      <p:ext uri="{BB962C8B-B14F-4D97-AF65-F5344CB8AC3E}">
        <p14:creationId xmlns:p14="http://schemas.microsoft.com/office/powerpoint/2010/main" val="11210712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Attributes of a less noisy and more useful valuation metric</a:t>
            </a:r>
          </a:p>
          <a:p>
            <a:r>
              <a:rPr lang="en-US" dirty="0"/>
              <a:t>Users -&gt; point sources that send and/or receive packets of digital information</a:t>
            </a:r>
          </a:p>
        </p:txBody>
      </p:sp>
      <p:sp>
        <p:nvSpPr>
          <p:cNvPr id="4" name="Slide Number Placeholder 3"/>
          <p:cNvSpPr>
            <a:spLocks noGrp="1"/>
          </p:cNvSpPr>
          <p:nvPr>
            <p:ph type="sldNum" sz="quarter" idx="5"/>
          </p:nvPr>
        </p:nvSpPr>
        <p:spPr/>
        <p:txBody>
          <a:bodyPr/>
          <a:lstStyle/>
          <a:p>
            <a:fld id="{459F1A8F-9063-F345-988D-1C2ACA4F7881}" type="slidenum">
              <a:rPr lang="en-US" smtClean="0"/>
              <a:t>32</a:t>
            </a:fld>
            <a:endParaRPr lang="en-US"/>
          </a:p>
        </p:txBody>
      </p:sp>
    </p:spTree>
    <p:extLst>
      <p:ext uri="{BB962C8B-B14F-4D97-AF65-F5344CB8AC3E}">
        <p14:creationId xmlns:p14="http://schemas.microsoft.com/office/powerpoint/2010/main" val="14051798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0A9A2-42D0-A148-BDD3-65CD2DC304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0420659-5DE1-D242-B68E-924EB57BB08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07A130B-E1A4-714A-A447-9CB772B1169F}"/>
              </a:ext>
            </a:extLst>
          </p:cNvPr>
          <p:cNvSpPr>
            <a:spLocks noGrp="1"/>
          </p:cNvSpPr>
          <p:nvPr>
            <p:ph type="dt" sz="half" idx="10"/>
          </p:nvPr>
        </p:nvSpPr>
        <p:spPr/>
        <p:txBody>
          <a:bodyPr/>
          <a:lstStyle/>
          <a:p>
            <a:fld id="{B1980839-C428-F740-989A-49E78B70DC0E}" type="datetimeFigureOut">
              <a:rPr lang="en-US" smtClean="0"/>
              <a:t>9/18/18</a:t>
            </a:fld>
            <a:endParaRPr lang="en-US"/>
          </a:p>
        </p:txBody>
      </p:sp>
      <p:sp>
        <p:nvSpPr>
          <p:cNvPr id="5" name="Footer Placeholder 4">
            <a:extLst>
              <a:ext uri="{FF2B5EF4-FFF2-40B4-BE49-F238E27FC236}">
                <a16:creationId xmlns:a16="http://schemas.microsoft.com/office/drawing/2014/main" id="{E1F68188-2DA2-F647-B7A6-AC2875E755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836EEB-2E14-E74E-8C04-7AEC8F716F90}"/>
              </a:ext>
            </a:extLst>
          </p:cNvPr>
          <p:cNvSpPr>
            <a:spLocks noGrp="1"/>
          </p:cNvSpPr>
          <p:nvPr>
            <p:ph type="sldNum" sz="quarter" idx="12"/>
          </p:nvPr>
        </p:nvSpPr>
        <p:spPr/>
        <p:txBody>
          <a:bodyPr/>
          <a:lstStyle/>
          <a:p>
            <a:fld id="{3A389031-47DC-7245-9F18-CAAAB7380536}" type="slidenum">
              <a:rPr lang="en-US" smtClean="0"/>
              <a:t>‹#›</a:t>
            </a:fld>
            <a:endParaRPr lang="en-US"/>
          </a:p>
        </p:txBody>
      </p:sp>
    </p:spTree>
    <p:extLst>
      <p:ext uri="{BB962C8B-B14F-4D97-AF65-F5344CB8AC3E}">
        <p14:creationId xmlns:p14="http://schemas.microsoft.com/office/powerpoint/2010/main" val="35810340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695AA1-B7AE-C443-8C7D-1ADC32CE95B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CB8B33-600F-804D-A34C-29ACDE6C3D4F}"/>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F346E4-19CA-354B-A995-DAE827A028A2}"/>
              </a:ext>
            </a:extLst>
          </p:cNvPr>
          <p:cNvSpPr>
            <a:spLocks noGrp="1"/>
          </p:cNvSpPr>
          <p:nvPr>
            <p:ph type="dt" sz="half" idx="10"/>
          </p:nvPr>
        </p:nvSpPr>
        <p:spPr/>
        <p:txBody>
          <a:bodyPr/>
          <a:lstStyle/>
          <a:p>
            <a:fld id="{B1980839-C428-F740-989A-49E78B70DC0E}" type="datetimeFigureOut">
              <a:rPr lang="en-US" smtClean="0"/>
              <a:t>9/18/18</a:t>
            </a:fld>
            <a:endParaRPr lang="en-US"/>
          </a:p>
        </p:txBody>
      </p:sp>
      <p:sp>
        <p:nvSpPr>
          <p:cNvPr id="5" name="Footer Placeholder 4">
            <a:extLst>
              <a:ext uri="{FF2B5EF4-FFF2-40B4-BE49-F238E27FC236}">
                <a16:creationId xmlns:a16="http://schemas.microsoft.com/office/drawing/2014/main" id="{3CCF0B4E-E74C-F646-92DA-077769F485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F96148-1239-7443-9FE2-25349D39A402}"/>
              </a:ext>
            </a:extLst>
          </p:cNvPr>
          <p:cNvSpPr>
            <a:spLocks noGrp="1"/>
          </p:cNvSpPr>
          <p:nvPr>
            <p:ph type="sldNum" sz="quarter" idx="12"/>
          </p:nvPr>
        </p:nvSpPr>
        <p:spPr/>
        <p:txBody>
          <a:bodyPr/>
          <a:lstStyle/>
          <a:p>
            <a:fld id="{3A389031-47DC-7245-9F18-CAAAB7380536}" type="slidenum">
              <a:rPr lang="en-US" smtClean="0"/>
              <a:t>‹#›</a:t>
            </a:fld>
            <a:endParaRPr lang="en-US"/>
          </a:p>
        </p:txBody>
      </p:sp>
    </p:spTree>
    <p:extLst>
      <p:ext uri="{BB962C8B-B14F-4D97-AF65-F5344CB8AC3E}">
        <p14:creationId xmlns:p14="http://schemas.microsoft.com/office/powerpoint/2010/main" val="29394129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CEB62-4683-DA49-8029-E04EA79DB59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420BED9-FB15-AC4D-88B8-9F3E5354CC3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E8689B53-5CDA-9248-81D7-2249316E245D}"/>
              </a:ext>
            </a:extLst>
          </p:cNvPr>
          <p:cNvSpPr>
            <a:spLocks noGrp="1"/>
          </p:cNvSpPr>
          <p:nvPr>
            <p:ph type="dt" sz="half" idx="10"/>
          </p:nvPr>
        </p:nvSpPr>
        <p:spPr/>
        <p:txBody>
          <a:bodyPr/>
          <a:lstStyle/>
          <a:p>
            <a:fld id="{B1980839-C428-F740-989A-49E78B70DC0E}" type="datetimeFigureOut">
              <a:rPr lang="en-US" smtClean="0"/>
              <a:t>9/18/18</a:t>
            </a:fld>
            <a:endParaRPr lang="en-US"/>
          </a:p>
        </p:txBody>
      </p:sp>
      <p:sp>
        <p:nvSpPr>
          <p:cNvPr id="5" name="Footer Placeholder 4">
            <a:extLst>
              <a:ext uri="{FF2B5EF4-FFF2-40B4-BE49-F238E27FC236}">
                <a16:creationId xmlns:a16="http://schemas.microsoft.com/office/drawing/2014/main" id="{934D1B61-D106-424C-94C9-BDCD05C90F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A9F894-436E-DE46-B8A3-D66861C203BB}"/>
              </a:ext>
            </a:extLst>
          </p:cNvPr>
          <p:cNvSpPr>
            <a:spLocks noGrp="1"/>
          </p:cNvSpPr>
          <p:nvPr>
            <p:ph type="sldNum" sz="quarter" idx="12"/>
          </p:nvPr>
        </p:nvSpPr>
        <p:spPr/>
        <p:txBody>
          <a:bodyPr/>
          <a:lstStyle/>
          <a:p>
            <a:fld id="{3A389031-47DC-7245-9F18-CAAAB7380536}" type="slidenum">
              <a:rPr lang="en-US" smtClean="0"/>
              <a:t>‹#›</a:t>
            </a:fld>
            <a:endParaRPr lang="en-US"/>
          </a:p>
        </p:txBody>
      </p:sp>
    </p:spTree>
    <p:extLst>
      <p:ext uri="{BB962C8B-B14F-4D97-AF65-F5344CB8AC3E}">
        <p14:creationId xmlns:p14="http://schemas.microsoft.com/office/powerpoint/2010/main" val="34779168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98A66D-302B-FA4C-9172-55B8E5C92D1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8F44130-E924-5E48-BA04-65CB50AC2546}"/>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DD434AB-E645-7C4A-9AA1-CE522AD7720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1A6D8A5-4B04-2D48-A70A-A2E5BA1A0512}"/>
              </a:ext>
            </a:extLst>
          </p:cNvPr>
          <p:cNvSpPr>
            <a:spLocks noGrp="1"/>
          </p:cNvSpPr>
          <p:nvPr>
            <p:ph type="dt" sz="half" idx="10"/>
          </p:nvPr>
        </p:nvSpPr>
        <p:spPr/>
        <p:txBody>
          <a:bodyPr/>
          <a:lstStyle/>
          <a:p>
            <a:fld id="{B1980839-C428-F740-989A-49E78B70DC0E}" type="datetimeFigureOut">
              <a:rPr lang="en-US" smtClean="0"/>
              <a:t>9/18/18</a:t>
            </a:fld>
            <a:endParaRPr lang="en-US"/>
          </a:p>
        </p:txBody>
      </p:sp>
      <p:sp>
        <p:nvSpPr>
          <p:cNvPr id="6" name="Footer Placeholder 5">
            <a:extLst>
              <a:ext uri="{FF2B5EF4-FFF2-40B4-BE49-F238E27FC236}">
                <a16:creationId xmlns:a16="http://schemas.microsoft.com/office/drawing/2014/main" id="{0C40C093-538E-C741-BF07-CB95E8460E2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9B53C14-1E4D-3445-B27B-A19509CB7931}"/>
              </a:ext>
            </a:extLst>
          </p:cNvPr>
          <p:cNvSpPr>
            <a:spLocks noGrp="1"/>
          </p:cNvSpPr>
          <p:nvPr>
            <p:ph type="sldNum" sz="quarter" idx="12"/>
          </p:nvPr>
        </p:nvSpPr>
        <p:spPr/>
        <p:txBody>
          <a:bodyPr/>
          <a:lstStyle/>
          <a:p>
            <a:fld id="{3A389031-47DC-7245-9F18-CAAAB7380536}" type="slidenum">
              <a:rPr lang="en-US" smtClean="0"/>
              <a:t>‹#›</a:t>
            </a:fld>
            <a:endParaRPr lang="en-US"/>
          </a:p>
        </p:txBody>
      </p:sp>
    </p:spTree>
    <p:extLst>
      <p:ext uri="{BB962C8B-B14F-4D97-AF65-F5344CB8AC3E}">
        <p14:creationId xmlns:p14="http://schemas.microsoft.com/office/powerpoint/2010/main" val="29933269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83E9C-0294-BB47-A1C1-7EFAAFB5452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6DC420D-558C-EE49-A8C8-14AF9C8F6B2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E09DDB64-BE2A-C241-8F24-A069DC1F6611}"/>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FDD47CD-F11F-1F4C-85F8-EE32F1482A5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8C091ED-3CAB-7A44-81DE-62413B3A9CE7}"/>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F0ED09A-59B4-4E46-B5FD-20D910B0A1BD}"/>
              </a:ext>
            </a:extLst>
          </p:cNvPr>
          <p:cNvSpPr>
            <a:spLocks noGrp="1"/>
          </p:cNvSpPr>
          <p:nvPr>
            <p:ph type="dt" sz="half" idx="10"/>
          </p:nvPr>
        </p:nvSpPr>
        <p:spPr/>
        <p:txBody>
          <a:bodyPr/>
          <a:lstStyle/>
          <a:p>
            <a:fld id="{B1980839-C428-F740-989A-49E78B70DC0E}" type="datetimeFigureOut">
              <a:rPr lang="en-US" smtClean="0"/>
              <a:t>9/18/18</a:t>
            </a:fld>
            <a:endParaRPr lang="en-US"/>
          </a:p>
        </p:txBody>
      </p:sp>
      <p:sp>
        <p:nvSpPr>
          <p:cNvPr id="8" name="Footer Placeholder 7">
            <a:extLst>
              <a:ext uri="{FF2B5EF4-FFF2-40B4-BE49-F238E27FC236}">
                <a16:creationId xmlns:a16="http://schemas.microsoft.com/office/drawing/2014/main" id="{726EB0CE-F953-EF46-B39C-7C9B6EA14C2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4079DE0-06CC-0243-BF4C-7516EA4E5DAA}"/>
              </a:ext>
            </a:extLst>
          </p:cNvPr>
          <p:cNvSpPr>
            <a:spLocks noGrp="1"/>
          </p:cNvSpPr>
          <p:nvPr>
            <p:ph type="sldNum" sz="quarter" idx="12"/>
          </p:nvPr>
        </p:nvSpPr>
        <p:spPr/>
        <p:txBody>
          <a:bodyPr/>
          <a:lstStyle/>
          <a:p>
            <a:fld id="{3A389031-47DC-7245-9F18-CAAAB7380536}" type="slidenum">
              <a:rPr lang="en-US" smtClean="0"/>
              <a:t>‹#›</a:t>
            </a:fld>
            <a:endParaRPr lang="en-US"/>
          </a:p>
        </p:txBody>
      </p:sp>
    </p:spTree>
    <p:extLst>
      <p:ext uri="{BB962C8B-B14F-4D97-AF65-F5344CB8AC3E}">
        <p14:creationId xmlns:p14="http://schemas.microsoft.com/office/powerpoint/2010/main" val="31074921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7B973-4FFB-8E40-9B9E-F799FE364BF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22A6221-CDA1-E947-8B57-C8D60031C0A8}"/>
              </a:ext>
            </a:extLst>
          </p:cNvPr>
          <p:cNvSpPr>
            <a:spLocks noGrp="1"/>
          </p:cNvSpPr>
          <p:nvPr>
            <p:ph type="dt" sz="half" idx="10"/>
          </p:nvPr>
        </p:nvSpPr>
        <p:spPr/>
        <p:txBody>
          <a:bodyPr/>
          <a:lstStyle/>
          <a:p>
            <a:fld id="{B1980839-C428-F740-989A-49E78B70DC0E}" type="datetimeFigureOut">
              <a:rPr lang="en-US" smtClean="0"/>
              <a:t>9/18/18</a:t>
            </a:fld>
            <a:endParaRPr lang="en-US"/>
          </a:p>
        </p:txBody>
      </p:sp>
      <p:sp>
        <p:nvSpPr>
          <p:cNvPr id="4" name="Footer Placeholder 3">
            <a:extLst>
              <a:ext uri="{FF2B5EF4-FFF2-40B4-BE49-F238E27FC236}">
                <a16:creationId xmlns:a16="http://schemas.microsoft.com/office/drawing/2014/main" id="{3A19D830-8530-2C44-AEE6-473C158BC2A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7ECBB8C-2D8B-8D47-8718-FF83C5418376}"/>
              </a:ext>
            </a:extLst>
          </p:cNvPr>
          <p:cNvSpPr>
            <a:spLocks noGrp="1"/>
          </p:cNvSpPr>
          <p:nvPr>
            <p:ph type="sldNum" sz="quarter" idx="12"/>
          </p:nvPr>
        </p:nvSpPr>
        <p:spPr/>
        <p:txBody>
          <a:bodyPr/>
          <a:lstStyle/>
          <a:p>
            <a:fld id="{3A389031-47DC-7245-9F18-CAAAB7380536}" type="slidenum">
              <a:rPr lang="en-US" smtClean="0"/>
              <a:t>‹#›</a:t>
            </a:fld>
            <a:endParaRPr lang="en-US"/>
          </a:p>
        </p:txBody>
      </p:sp>
    </p:spTree>
    <p:extLst>
      <p:ext uri="{BB962C8B-B14F-4D97-AF65-F5344CB8AC3E}">
        <p14:creationId xmlns:p14="http://schemas.microsoft.com/office/powerpoint/2010/main" val="3531366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BC9C6F7-8633-614A-9AD6-DAF4AD6A2ED2}"/>
              </a:ext>
            </a:extLst>
          </p:cNvPr>
          <p:cNvSpPr>
            <a:spLocks noGrp="1"/>
          </p:cNvSpPr>
          <p:nvPr>
            <p:ph type="dt" sz="half" idx="10"/>
          </p:nvPr>
        </p:nvSpPr>
        <p:spPr/>
        <p:txBody>
          <a:bodyPr/>
          <a:lstStyle/>
          <a:p>
            <a:fld id="{B1980839-C428-F740-989A-49E78B70DC0E}" type="datetimeFigureOut">
              <a:rPr lang="en-US" smtClean="0"/>
              <a:t>9/18/18</a:t>
            </a:fld>
            <a:endParaRPr lang="en-US"/>
          </a:p>
        </p:txBody>
      </p:sp>
      <p:sp>
        <p:nvSpPr>
          <p:cNvPr id="3" name="Footer Placeholder 2">
            <a:extLst>
              <a:ext uri="{FF2B5EF4-FFF2-40B4-BE49-F238E27FC236}">
                <a16:creationId xmlns:a16="http://schemas.microsoft.com/office/drawing/2014/main" id="{85194367-5303-574B-882F-DB474E8F514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9B0BF9B-2145-144B-B949-42F6507D9D8A}"/>
              </a:ext>
            </a:extLst>
          </p:cNvPr>
          <p:cNvSpPr>
            <a:spLocks noGrp="1"/>
          </p:cNvSpPr>
          <p:nvPr>
            <p:ph type="sldNum" sz="quarter" idx="12"/>
          </p:nvPr>
        </p:nvSpPr>
        <p:spPr/>
        <p:txBody>
          <a:bodyPr/>
          <a:lstStyle/>
          <a:p>
            <a:fld id="{3A389031-47DC-7245-9F18-CAAAB7380536}" type="slidenum">
              <a:rPr lang="en-US" smtClean="0"/>
              <a:t>‹#›</a:t>
            </a:fld>
            <a:endParaRPr lang="en-US"/>
          </a:p>
        </p:txBody>
      </p:sp>
    </p:spTree>
    <p:extLst>
      <p:ext uri="{BB962C8B-B14F-4D97-AF65-F5344CB8AC3E}">
        <p14:creationId xmlns:p14="http://schemas.microsoft.com/office/powerpoint/2010/main" val="35403340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F47B3-6260-4D4F-956D-BE31BA300CE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DEE7C91-BF25-2C42-B50B-3C22240E42B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B1AE4B2-E6A5-4A49-B0B6-60239D3660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E8486DC-1204-5340-B794-D3644425EFB8}"/>
              </a:ext>
            </a:extLst>
          </p:cNvPr>
          <p:cNvSpPr>
            <a:spLocks noGrp="1"/>
          </p:cNvSpPr>
          <p:nvPr>
            <p:ph type="dt" sz="half" idx="10"/>
          </p:nvPr>
        </p:nvSpPr>
        <p:spPr/>
        <p:txBody>
          <a:bodyPr/>
          <a:lstStyle/>
          <a:p>
            <a:fld id="{B1980839-C428-F740-989A-49E78B70DC0E}" type="datetimeFigureOut">
              <a:rPr lang="en-US" smtClean="0"/>
              <a:t>9/18/18</a:t>
            </a:fld>
            <a:endParaRPr lang="en-US"/>
          </a:p>
        </p:txBody>
      </p:sp>
      <p:sp>
        <p:nvSpPr>
          <p:cNvPr id="6" name="Footer Placeholder 5">
            <a:extLst>
              <a:ext uri="{FF2B5EF4-FFF2-40B4-BE49-F238E27FC236}">
                <a16:creationId xmlns:a16="http://schemas.microsoft.com/office/drawing/2014/main" id="{33B15373-8357-BA49-B894-F721D3EAEA6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F8D1D58-FD03-C049-83E0-CBC94029811C}"/>
              </a:ext>
            </a:extLst>
          </p:cNvPr>
          <p:cNvSpPr>
            <a:spLocks noGrp="1"/>
          </p:cNvSpPr>
          <p:nvPr>
            <p:ph type="sldNum" sz="quarter" idx="12"/>
          </p:nvPr>
        </p:nvSpPr>
        <p:spPr/>
        <p:txBody>
          <a:bodyPr/>
          <a:lstStyle/>
          <a:p>
            <a:fld id="{3A389031-47DC-7245-9F18-CAAAB7380536}" type="slidenum">
              <a:rPr lang="en-US" smtClean="0"/>
              <a:t>‹#›</a:t>
            </a:fld>
            <a:endParaRPr lang="en-US"/>
          </a:p>
        </p:txBody>
      </p:sp>
    </p:spTree>
    <p:extLst>
      <p:ext uri="{BB962C8B-B14F-4D97-AF65-F5344CB8AC3E}">
        <p14:creationId xmlns:p14="http://schemas.microsoft.com/office/powerpoint/2010/main" val="9732809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A6B2A-4F3E-1A45-97B9-897F7B7DCD5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551BB06-A774-1A4B-BDFB-6BA538E9102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5B0233C-01CD-964A-A5FA-CDCC6DB68C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0049B7E-A0C4-3647-BF05-79195FCD28AC}"/>
              </a:ext>
            </a:extLst>
          </p:cNvPr>
          <p:cNvSpPr>
            <a:spLocks noGrp="1"/>
          </p:cNvSpPr>
          <p:nvPr>
            <p:ph type="dt" sz="half" idx="10"/>
          </p:nvPr>
        </p:nvSpPr>
        <p:spPr/>
        <p:txBody>
          <a:bodyPr/>
          <a:lstStyle/>
          <a:p>
            <a:fld id="{B1980839-C428-F740-989A-49E78B70DC0E}" type="datetimeFigureOut">
              <a:rPr lang="en-US" smtClean="0"/>
              <a:t>9/18/18</a:t>
            </a:fld>
            <a:endParaRPr lang="en-US"/>
          </a:p>
        </p:txBody>
      </p:sp>
      <p:sp>
        <p:nvSpPr>
          <p:cNvPr id="6" name="Footer Placeholder 5">
            <a:extLst>
              <a:ext uri="{FF2B5EF4-FFF2-40B4-BE49-F238E27FC236}">
                <a16:creationId xmlns:a16="http://schemas.microsoft.com/office/drawing/2014/main" id="{5F18F5A9-2B70-A548-A3D2-765CC1A58AF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860B62-23CA-C045-BDD9-29E198F3017C}"/>
              </a:ext>
            </a:extLst>
          </p:cNvPr>
          <p:cNvSpPr>
            <a:spLocks noGrp="1"/>
          </p:cNvSpPr>
          <p:nvPr>
            <p:ph type="sldNum" sz="quarter" idx="12"/>
          </p:nvPr>
        </p:nvSpPr>
        <p:spPr/>
        <p:txBody>
          <a:bodyPr/>
          <a:lstStyle/>
          <a:p>
            <a:fld id="{3A389031-47DC-7245-9F18-CAAAB7380536}" type="slidenum">
              <a:rPr lang="en-US" smtClean="0"/>
              <a:t>‹#›</a:t>
            </a:fld>
            <a:endParaRPr lang="en-US"/>
          </a:p>
        </p:txBody>
      </p:sp>
    </p:spTree>
    <p:extLst>
      <p:ext uri="{BB962C8B-B14F-4D97-AF65-F5344CB8AC3E}">
        <p14:creationId xmlns:p14="http://schemas.microsoft.com/office/powerpoint/2010/main" val="35693478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B036D-F73D-D54F-9809-6056196C755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0F1FB15-D929-784C-AF8C-3CB767E767A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FE462D-AAB2-0247-95FC-259313FCD4AB}"/>
              </a:ext>
            </a:extLst>
          </p:cNvPr>
          <p:cNvSpPr>
            <a:spLocks noGrp="1"/>
          </p:cNvSpPr>
          <p:nvPr>
            <p:ph type="dt" sz="half" idx="10"/>
          </p:nvPr>
        </p:nvSpPr>
        <p:spPr/>
        <p:txBody>
          <a:bodyPr/>
          <a:lstStyle/>
          <a:p>
            <a:fld id="{B1980839-C428-F740-989A-49E78B70DC0E}" type="datetimeFigureOut">
              <a:rPr lang="en-US" smtClean="0"/>
              <a:t>9/18/18</a:t>
            </a:fld>
            <a:endParaRPr lang="en-US"/>
          </a:p>
        </p:txBody>
      </p:sp>
      <p:sp>
        <p:nvSpPr>
          <p:cNvPr id="5" name="Footer Placeholder 4">
            <a:extLst>
              <a:ext uri="{FF2B5EF4-FFF2-40B4-BE49-F238E27FC236}">
                <a16:creationId xmlns:a16="http://schemas.microsoft.com/office/drawing/2014/main" id="{03DC83BF-4931-9340-AA31-4CBDE9F04B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8ED381A-6531-DC49-AE1E-5F2C3653910E}"/>
              </a:ext>
            </a:extLst>
          </p:cNvPr>
          <p:cNvSpPr>
            <a:spLocks noGrp="1"/>
          </p:cNvSpPr>
          <p:nvPr>
            <p:ph type="sldNum" sz="quarter" idx="12"/>
          </p:nvPr>
        </p:nvSpPr>
        <p:spPr/>
        <p:txBody>
          <a:bodyPr/>
          <a:lstStyle/>
          <a:p>
            <a:fld id="{3A389031-47DC-7245-9F18-CAAAB7380536}" type="slidenum">
              <a:rPr lang="en-US" smtClean="0"/>
              <a:t>‹#›</a:t>
            </a:fld>
            <a:endParaRPr lang="en-US"/>
          </a:p>
        </p:txBody>
      </p:sp>
    </p:spTree>
    <p:extLst>
      <p:ext uri="{BB962C8B-B14F-4D97-AF65-F5344CB8AC3E}">
        <p14:creationId xmlns:p14="http://schemas.microsoft.com/office/powerpoint/2010/main" val="5675072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3807D63-215A-404E-88D9-73DE1630FB5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4B679BC-A6C4-9640-8ACF-FBC134E4D1A7}"/>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D9978F-547C-6644-B433-53B7501A748C}"/>
              </a:ext>
            </a:extLst>
          </p:cNvPr>
          <p:cNvSpPr>
            <a:spLocks noGrp="1"/>
          </p:cNvSpPr>
          <p:nvPr>
            <p:ph type="dt" sz="half" idx="10"/>
          </p:nvPr>
        </p:nvSpPr>
        <p:spPr/>
        <p:txBody>
          <a:bodyPr/>
          <a:lstStyle/>
          <a:p>
            <a:fld id="{B1980839-C428-F740-989A-49E78B70DC0E}" type="datetimeFigureOut">
              <a:rPr lang="en-US" smtClean="0"/>
              <a:t>9/18/18</a:t>
            </a:fld>
            <a:endParaRPr lang="en-US"/>
          </a:p>
        </p:txBody>
      </p:sp>
      <p:sp>
        <p:nvSpPr>
          <p:cNvPr id="5" name="Footer Placeholder 4">
            <a:extLst>
              <a:ext uri="{FF2B5EF4-FFF2-40B4-BE49-F238E27FC236}">
                <a16:creationId xmlns:a16="http://schemas.microsoft.com/office/drawing/2014/main" id="{02E69BF7-5682-A640-8736-C69126BEED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646046-A02A-784D-9C16-8BE3A42400AE}"/>
              </a:ext>
            </a:extLst>
          </p:cNvPr>
          <p:cNvSpPr>
            <a:spLocks noGrp="1"/>
          </p:cNvSpPr>
          <p:nvPr>
            <p:ph type="sldNum" sz="quarter" idx="12"/>
          </p:nvPr>
        </p:nvSpPr>
        <p:spPr/>
        <p:txBody>
          <a:bodyPr/>
          <a:lstStyle/>
          <a:p>
            <a:fld id="{3A389031-47DC-7245-9F18-CAAAB7380536}" type="slidenum">
              <a:rPr lang="en-US" smtClean="0"/>
              <a:t>‹#›</a:t>
            </a:fld>
            <a:endParaRPr lang="en-US"/>
          </a:p>
        </p:txBody>
      </p:sp>
    </p:spTree>
    <p:extLst>
      <p:ext uri="{BB962C8B-B14F-4D97-AF65-F5344CB8AC3E}">
        <p14:creationId xmlns:p14="http://schemas.microsoft.com/office/powerpoint/2010/main" val="12866109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F261446-2CDE-5A4F-8695-1D30DB4D231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8D993CD-70E3-D741-A1EC-740FBE19C34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869F0C6-C488-8142-A634-B2BFC509824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980839-C428-F740-989A-49E78B70DC0E}" type="datetimeFigureOut">
              <a:rPr lang="en-US" smtClean="0"/>
              <a:t>9/18/18</a:t>
            </a:fld>
            <a:endParaRPr lang="en-US"/>
          </a:p>
        </p:txBody>
      </p:sp>
      <p:sp>
        <p:nvSpPr>
          <p:cNvPr id="5" name="Footer Placeholder 4">
            <a:extLst>
              <a:ext uri="{FF2B5EF4-FFF2-40B4-BE49-F238E27FC236}">
                <a16:creationId xmlns:a16="http://schemas.microsoft.com/office/drawing/2014/main" id="{817453D2-F242-5940-9010-ED7C61FB69F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D1A6AF3-972D-3B4A-90C3-86BD0228DF8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389031-47DC-7245-9F18-CAAAB7380536}" type="slidenum">
              <a:rPr lang="en-US" smtClean="0"/>
              <a:t>‹#›</a:t>
            </a:fld>
            <a:endParaRPr lang="en-US"/>
          </a:p>
        </p:txBody>
      </p:sp>
    </p:spTree>
    <p:extLst>
      <p:ext uri="{BB962C8B-B14F-4D97-AF65-F5344CB8AC3E}">
        <p14:creationId xmlns:p14="http://schemas.microsoft.com/office/powerpoint/2010/main" val="33024838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8.png"/><Relationship Id="rId7" Type="http://schemas.openxmlformats.org/officeDocument/2006/relationships/diagramColors" Target="../diagrams/colors2.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86197D16-FE75-4A0E-A0C9-28C0F04A43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557022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Picture 32">
            <a:extLst>
              <a:ext uri="{FF2B5EF4-FFF2-40B4-BE49-F238E27FC236}">
                <a16:creationId xmlns:a16="http://schemas.microsoft.com/office/drawing/2014/main" id="{FA8FCEC6-4B30-4FF2-8B32-504BEAEA3A1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rcRect t="45716" b="9820"/>
          <a:stretch>
            <a:fillRect/>
          </a:stretch>
        </p:blipFill>
        <p:spPr>
          <a:xfrm>
            <a:off x="0" y="3808676"/>
            <a:ext cx="12192000" cy="3049325"/>
          </a:xfrm>
          <a:custGeom>
            <a:avLst/>
            <a:gdLst>
              <a:gd name="connsiteX0" fmla="*/ 0 w 12192000"/>
              <a:gd name="connsiteY0" fmla="*/ 0 h 3049325"/>
              <a:gd name="connsiteX1" fmla="*/ 12192000 w 12192000"/>
              <a:gd name="connsiteY1" fmla="*/ 0 h 3049325"/>
              <a:gd name="connsiteX2" fmla="*/ 12192000 w 12192000"/>
              <a:gd name="connsiteY2" fmla="*/ 3049325 h 3049325"/>
              <a:gd name="connsiteX3" fmla="*/ 0 w 12192000"/>
              <a:gd name="connsiteY3" fmla="*/ 3049325 h 3049325"/>
            </a:gdLst>
            <a:ahLst/>
            <a:cxnLst>
              <a:cxn ang="0">
                <a:pos x="connsiteX0" y="connsiteY0"/>
              </a:cxn>
              <a:cxn ang="0">
                <a:pos x="connsiteX1" y="connsiteY1"/>
              </a:cxn>
              <a:cxn ang="0">
                <a:pos x="connsiteX2" y="connsiteY2"/>
              </a:cxn>
              <a:cxn ang="0">
                <a:pos x="connsiteX3" y="connsiteY3"/>
              </a:cxn>
            </a:cxnLst>
            <a:rect l="l" t="t" r="r" b="b"/>
            <a:pathLst>
              <a:path w="12192000" h="3049325">
                <a:moveTo>
                  <a:pt x="0" y="0"/>
                </a:moveTo>
                <a:lnTo>
                  <a:pt x="12192000" y="0"/>
                </a:lnTo>
                <a:lnTo>
                  <a:pt x="12192000" y="3049325"/>
                </a:lnTo>
                <a:lnTo>
                  <a:pt x="0" y="3049325"/>
                </a:lnTo>
                <a:close/>
              </a:path>
            </a:pathLst>
          </a:custGeom>
        </p:spPr>
      </p:pic>
      <p:sp>
        <p:nvSpPr>
          <p:cNvPr id="2" name="Title 1">
            <a:extLst>
              <a:ext uri="{FF2B5EF4-FFF2-40B4-BE49-F238E27FC236}">
                <a16:creationId xmlns:a16="http://schemas.microsoft.com/office/drawing/2014/main" id="{A946E17E-E7B0-6849-85F1-E5525941DA03}"/>
              </a:ext>
            </a:extLst>
          </p:cNvPr>
          <p:cNvSpPr>
            <a:spLocks noGrp="1"/>
          </p:cNvSpPr>
          <p:nvPr>
            <p:ph type="ctrTitle"/>
          </p:nvPr>
        </p:nvSpPr>
        <p:spPr>
          <a:xfrm>
            <a:off x="804484" y="1191796"/>
            <a:ext cx="10021446" cy="2976344"/>
          </a:xfrm>
        </p:spPr>
        <p:txBody>
          <a:bodyPr anchor="ctr">
            <a:normAutofit/>
          </a:bodyPr>
          <a:lstStyle/>
          <a:p>
            <a:pPr algn="l"/>
            <a:r>
              <a:rPr lang="en-US" sz="6600">
                <a:solidFill>
                  <a:srgbClr val="FFFFFF"/>
                </a:solidFill>
              </a:rPr>
              <a:t>Spectrum Valuation</a:t>
            </a:r>
          </a:p>
        </p:txBody>
      </p:sp>
      <p:sp>
        <p:nvSpPr>
          <p:cNvPr id="3" name="Subtitle 2">
            <a:extLst>
              <a:ext uri="{FF2B5EF4-FFF2-40B4-BE49-F238E27FC236}">
                <a16:creationId xmlns:a16="http://schemas.microsoft.com/office/drawing/2014/main" id="{7C9E94BB-674B-C04F-9212-2C8BCA63DC32}"/>
              </a:ext>
            </a:extLst>
          </p:cNvPr>
          <p:cNvSpPr>
            <a:spLocks noGrp="1"/>
          </p:cNvSpPr>
          <p:nvPr>
            <p:ph type="subTitle" idx="1"/>
          </p:nvPr>
        </p:nvSpPr>
        <p:spPr>
          <a:xfrm>
            <a:off x="804484" y="3193628"/>
            <a:ext cx="9416898" cy="723670"/>
          </a:xfrm>
        </p:spPr>
        <p:txBody>
          <a:bodyPr anchor="t">
            <a:normAutofit/>
          </a:bodyPr>
          <a:lstStyle/>
          <a:p>
            <a:pPr algn="l"/>
            <a:r>
              <a:rPr lang="en-US" dirty="0">
                <a:solidFill>
                  <a:schemeClr val="bg1">
                    <a:lumMod val="85000"/>
                  </a:schemeClr>
                </a:solidFill>
              </a:rPr>
              <a:t>Implications for Sharing and Secondary Markets</a:t>
            </a:r>
          </a:p>
        </p:txBody>
      </p:sp>
      <p:graphicFrame>
        <p:nvGraphicFramePr>
          <p:cNvPr id="4" name="Table 3">
            <a:extLst>
              <a:ext uri="{FF2B5EF4-FFF2-40B4-BE49-F238E27FC236}">
                <a16:creationId xmlns:a16="http://schemas.microsoft.com/office/drawing/2014/main" id="{B96D5B48-6D16-9B4E-88C7-F5414FE96166}"/>
              </a:ext>
            </a:extLst>
          </p:cNvPr>
          <p:cNvGraphicFramePr>
            <a:graphicFrameLocks noGrp="1"/>
          </p:cNvGraphicFramePr>
          <p:nvPr>
            <p:extLst>
              <p:ext uri="{D42A27DB-BD31-4B8C-83A1-F6EECF244321}">
                <p14:modId xmlns:p14="http://schemas.microsoft.com/office/powerpoint/2010/main" val="1267744931"/>
              </p:ext>
            </p:extLst>
          </p:nvPr>
        </p:nvGraphicFramePr>
        <p:xfrm>
          <a:off x="2032000" y="5359936"/>
          <a:ext cx="8128000" cy="91440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3068284224"/>
                    </a:ext>
                  </a:extLst>
                </a:gridCol>
                <a:gridCol w="2032000">
                  <a:extLst>
                    <a:ext uri="{9D8B030D-6E8A-4147-A177-3AD203B41FA5}">
                      <a16:colId xmlns:a16="http://schemas.microsoft.com/office/drawing/2014/main" val="3712726497"/>
                    </a:ext>
                  </a:extLst>
                </a:gridCol>
                <a:gridCol w="2032000">
                  <a:extLst>
                    <a:ext uri="{9D8B030D-6E8A-4147-A177-3AD203B41FA5}">
                      <a16:colId xmlns:a16="http://schemas.microsoft.com/office/drawing/2014/main" val="941358093"/>
                    </a:ext>
                  </a:extLst>
                </a:gridCol>
                <a:gridCol w="2032000">
                  <a:extLst>
                    <a:ext uri="{9D8B030D-6E8A-4147-A177-3AD203B41FA5}">
                      <a16:colId xmlns:a16="http://schemas.microsoft.com/office/drawing/2014/main" val="2118761892"/>
                    </a:ext>
                  </a:extLst>
                </a:gridCol>
              </a:tblGrid>
              <a:tr h="370840">
                <a:tc>
                  <a:txBody>
                    <a:bodyPr/>
                    <a:lstStyle/>
                    <a:p>
                      <a:pPr algn="ctr"/>
                      <a:r>
                        <a:rPr lang="en-US" b="1" dirty="0">
                          <a:solidFill>
                            <a:schemeClr val="tx1">
                              <a:lumMod val="50000"/>
                              <a:lumOff val="50000"/>
                            </a:schemeClr>
                          </a:solidFill>
                        </a:rPr>
                        <a:t>Marcela M. Gómez</a:t>
                      </a:r>
                    </a:p>
                    <a:p>
                      <a:pPr algn="ctr"/>
                      <a:r>
                        <a:rPr lang="en-US" b="0" dirty="0">
                          <a:solidFill>
                            <a:schemeClr val="tx1">
                              <a:lumMod val="50000"/>
                              <a:lumOff val="50000"/>
                            </a:schemeClr>
                          </a:solidFill>
                        </a:rPr>
                        <a:t>University of Pittsburgh</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b="1" dirty="0">
                          <a:solidFill>
                            <a:schemeClr val="tx1">
                              <a:lumMod val="50000"/>
                              <a:lumOff val="50000"/>
                            </a:schemeClr>
                          </a:solidFill>
                        </a:rPr>
                        <a:t>Martin B.H. Weiss</a:t>
                      </a:r>
                    </a:p>
                    <a:p>
                      <a:pPr algn="ctr"/>
                      <a:r>
                        <a:rPr lang="en-US" b="0" dirty="0">
                          <a:solidFill>
                            <a:schemeClr val="tx1">
                              <a:lumMod val="50000"/>
                              <a:lumOff val="50000"/>
                            </a:schemeClr>
                          </a:solidFill>
                        </a:rPr>
                        <a:t>University of Pittsburgh</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b="1" dirty="0">
                          <a:solidFill>
                            <a:schemeClr val="tx1">
                              <a:lumMod val="50000"/>
                              <a:lumOff val="50000"/>
                            </a:schemeClr>
                          </a:solidFill>
                        </a:rPr>
                        <a:t>William Lehr</a:t>
                      </a:r>
                    </a:p>
                    <a:p>
                      <a:pPr algn="ctr"/>
                      <a:r>
                        <a:rPr lang="en-US" b="0" dirty="0">
                          <a:solidFill>
                            <a:schemeClr val="tx1">
                              <a:lumMod val="50000"/>
                              <a:lumOff val="50000"/>
                            </a:schemeClr>
                          </a:solidFill>
                        </a:rPr>
                        <a:t>MIT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b="1" dirty="0">
                          <a:solidFill>
                            <a:schemeClr val="tx1">
                              <a:lumMod val="50000"/>
                              <a:lumOff val="50000"/>
                            </a:schemeClr>
                          </a:solidFill>
                        </a:rPr>
                        <a:t>Giulia McHenry</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68033573"/>
                  </a:ext>
                </a:extLst>
              </a:tr>
            </a:tbl>
          </a:graphicData>
        </a:graphic>
      </p:graphicFrame>
    </p:spTree>
    <p:extLst>
      <p:ext uri="{BB962C8B-B14F-4D97-AF65-F5344CB8AC3E}">
        <p14:creationId xmlns:p14="http://schemas.microsoft.com/office/powerpoint/2010/main" val="19156970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845B3B5-C33A-264A-AB0B-2D34FD1416B9}"/>
              </a:ext>
            </a:extLst>
          </p:cNvPr>
          <p:cNvPicPr>
            <a:picLocks noChangeAspect="1"/>
          </p:cNvPicPr>
          <p:nvPr/>
        </p:nvPicPr>
        <p:blipFill rotWithShape="1">
          <a:blip r:embed="rId3"/>
          <a:srcRect l="219" r="15782" b="1"/>
          <a:stretch/>
        </p:blipFill>
        <p:spPr>
          <a:xfrm>
            <a:off x="20" y="10"/>
            <a:ext cx="12191980" cy="6857990"/>
          </a:xfrm>
          <a:prstGeom prst="rect">
            <a:avLst/>
          </a:prstGeom>
        </p:spPr>
      </p:pic>
      <p:sp>
        <p:nvSpPr>
          <p:cNvPr id="48" name="Freeform 5">
            <a:extLst>
              <a:ext uri="{FF2B5EF4-FFF2-40B4-BE49-F238E27FC236}">
                <a16:creationId xmlns:a16="http://schemas.microsoft.com/office/drawing/2014/main" id="{87CC2527-562A-4F69-B487-4371E5B243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7488621" y="2277613"/>
            <a:ext cx="4703379" cy="4580387"/>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a:ex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itle 1">
            <a:extLst>
              <a:ext uri="{FF2B5EF4-FFF2-40B4-BE49-F238E27FC236}">
                <a16:creationId xmlns:a16="http://schemas.microsoft.com/office/drawing/2014/main" id="{A69EEDE5-943D-5243-A9CA-D91F7E8944FE}"/>
              </a:ext>
            </a:extLst>
          </p:cNvPr>
          <p:cNvSpPr>
            <a:spLocks noGrp="1"/>
          </p:cNvSpPr>
          <p:nvPr>
            <p:ph type="title"/>
          </p:nvPr>
        </p:nvSpPr>
        <p:spPr>
          <a:xfrm>
            <a:off x="8022021" y="3231931"/>
            <a:ext cx="3852041" cy="1834056"/>
          </a:xfrm>
        </p:spPr>
        <p:txBody>
          <a:bodyPr vert="horz" lIns="91440" tIns="45720" rIns="91440" bIns="45720" rtlCol="0" anchor="b">
            <a:normAutofit/>
          </a:bodyPr>
          <a:lstStyle/>
          <a:p>
            <a:pPr algn="ctr"/>
            <a:r>
              <a:rPr lang="en-US" sz="4000"/>
              <a:t>How much is electromagnetic spectrum worth?</a:t>
            </a:r>
          </a:p>
        </p:txBody>
      </p:sp>
      <p:sp>
        <p:nvSpPr>
          <p:cNvPr id="3" name="Text Placeholder 2">
            <a:extLst>
              <a:ext uri="{FF2B5EF4-FFF2-40B4-BE49-F238E27FC236}">
                <a16:creationId xmlns:a16="http://schemas.microsoft.com/office/drawing/2014/main" id="{9697DB69-3B3E-C04A-8485-8B0F1A820EBA}"/>
              </a:ext>
            </a:extLst>
          </p:cNvPr>
          <p:cNvSpPr>
            <a:spLocks noGrp="1"/>
          </p:cNvSpPr>
          <p:nvPr>
            <p:ph type="body" idx="1"/>
          </p:nvPr>
        </p:nvSpPr>
        <p:spPr>
          <a:xfrm>
            <a:off x="7782910" y="5242675"/>
            <a:ext cx="4330262" cy="683284"/>
          </a:xfrm>
        </p:spPr>
        <p:txBody>
          <a:bodyPr vert="horz" lIns="91440" tIns="45720" rIns="91440" bIns="45720" rtlCol="0">
            <a:normAutofit/>
          </a:bodyPr>
          <a:lstStyle/>
          <a:p>
            <a:pPr algn="ctr"/>
            <a:endParaRPr lang="en-US" sz="2000">
              <a:solidFill>
                <a:schemeClr val="tx1"/>
              </a:solidFill>
            </a:endParaRPr>
          </a:p>
        </p:txBody>
      </p:sp>
      <p:cxnSp>
        <p:nvCxnSpPr>
          <p:cNvPr id="50" name="Straight Connector 49">
            <a:extLst>
              <a:ext uri="{FF2B5EF4-FFF2-40B4-BE49-F238E27FC236}">
                <a16:creationId xmlns:a16="http://schemas.microsoft.com/office/drawing/2014/main" id="{BCDAEC91-5BCE-4B55-9CC0-43EF94CB73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480331" y="5123793"/>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D8D5BE78-574E-F64B-82C2-F7AA56606232}"/>
              </a:ext>
            </a:extLst>
          </p:cNvPr>
          <p:cNvSpPr txBox="1"/>
          <p:nvPr/>
        </p:nvSpPr>
        <p:spPr>
          <a:xfrm>
            <a:off x="6743310" y="6671459"/>
            <a:ext cx="5474042" cy="215444"/>
          </a:xfrm>
          <a:prstGeom prst="rect">
            <a:avLst/>
          </a:prstGeom>
          <a:noFill/>
        </p:spPr>
        <p:txBody>
          <a:bodyPr wrap="square" rtlCol="0">
            <a:spAutoFit/>
          </a:bodyPr>
          <a:lstStyle/>
          <a:p>
            <a:r>
              <a:rPr lang="en-US" sz="800" dirty="0">
                <a:solidFill>
                  <a:schemeClr val="bg1"/>
                </a:solidFill>
              </a:rPr>
              <a:t>Image source: https://</a:t>
            </a:r>
            <a:r>
              <a:rPr lang="en-US" sz="800" dirty="0" err="1">
                <a:solidFill>
                  <a:schemeClr val="bg1"/>
                </a:solidFill>
              </a:rPr>
              <a:t>www.earnware.com</a:t>
            </a:r>
            <a:r>
              <a:rPr lang="en-US" sz="800" dirty="0">
                <a:solidFill>
                  <a:schemeClr val="bg1"/>
                </a:solidFill>
              </a:rPr>
              <a:t>/</a:t>
            </a:r>
            <a:r>
              <a:rPr lang="en-US" sz="800" dirty="0" err="1">
                <a:solidFill>
                  <a:schemeClr val="bg1"/>
                </a:solidFill>
              </a:rPr>
              <a:t>wp</a:t>
            </a:r>
            <a:r>
              <a:rPr lang="en-US" sz="800" dirty="0">
                <a:solidFill>
                  <a:schemeClr val="bg1"/>
                </a:solidFill>
              </a:rPr>
              <a:t>-content/uploads/2017/12/What-Are-Email-Subscribers-Worth-Per-Month-2.jpg</a:t>
            </a:r>
          </a:p>
        </p:txBody>
      </p:sp>
    </p:spTree>
    <p:extLst>
      <p:ext uri="{BB962C8B-B14F-4D97-AF65-F5344CB8AC3E}">
        <p14:creationId xmlns:p14="http://schemas.microsoft.com/office/powerpoint/2010/main" val="36989603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25E3FCC6-5323-9E49-9211-956B36A280BC}"/>
              </a:ext>
            </a:extLst>
          </p:cNvPr>
          <p:cNvSpPr>
            <a:spLocks noGrp="1"/>
          </p:cNvSpPr>
          <p:nvPr>
            <p:ph type="title"/>
          </p:nvPr>
        </p:nvSpPr>
        <p:spPr>
          <a:xfrm>
            <a:off x="1179226" y="826680"/>
            <a:ext cx="9833548" cy="1325563"/>
          </a:xfrm>
        </p:spPr>
        <p:txBody>
          <a:bodyPr>
            <a:normAutofit/>
          </a:bodyPr>
          <a:lstStyle/>
          <a:p>
            <a:pPr algn="ctr"/>
            <a:r>
              <a:rPr lang="en-US" sz="4000">
                <a:solidFill>
                  <a:srgbClr val="FFFFFF"/>
                </a:solidFill>
              </a:rPr>
              <a:t>$/MHz-POP  has become an increasingly noisy indicator for spectrum value</a:t>
            </a:r>
          </a:p>
        </p:txBody>
      </p:sp>
      <p:sp>
        <p:nvSpPr>
          <p:cNvPr id="3" name="Content Placeholder 2">
            <a:extLst>
              <a:ext uri="{FF2B5EF4-FFF2-40B4-BE49-F238E27FC236}">
                <a16:creationId xmlns:a16="http://schemas.microsoft.com/office/drawing/2014/main" id="{1E826BC2-CB03-7E4A-9357-A570E022C3C0}"/>
              </a:ext>
            </a:extLst>
          </p:cNvPr>
          <p:cNvSpPr>
            <a:spLocks noGrp="1"/>
          </p:cNvSpPr>
          <p:nvPr>
            <p:ph idx="1"/>
          </p:nvPr>
        </p:nvSpPr>
        <p:spPr>
          <a:xfrm>
            <a:off x="1179226" y="3092970"/>
            <a:ext cx="9833548" cy="2693976"/>
          </a:xfrm>
        </p:spPr>
        <p:txBody>
          <a:bodyPr>
            <a:normAutofit/>
          </a:bodyPr>
          <a:lstStyle/>
          <a:p>
            <a:pPr lvl="1"/>
            <a:r>
              <a:rPr lang="en-US" sz="2000" dirty="0">
                <a:solidFill>
                  <a:srgbClr val="000000"/>
                </a:solidFill>
              </a:rPr>
              <a:t>Traditional drivers of spectrum value have become less relevant</a:t>
            </a:r>
          </a:p>
          <a:p>
            <a:pPr lvl="1"/>
            <a:r>
              <a:rPr lang="en-US" sz="2000" dirty="0">
                <a:solidFill>
                  <a:srgbClr val="000000"/>
                </a:solidFill>
              </a:rPr>
              <a:t>New technologies and architectures</a:t>
            </a:r>
          </a:p>
          <a:p>
            <a:pPr lvl="2"/>
            <a:r>
              <a:rPr lang="en-US" dirty="0">
                <a:solidFill>
                  <a:srgbClr val="000000"/>
                </a:solidFill>
              </a:rPr>
              <a:t>Spectrum sharing </a:t>
            </a:r>
          </a:p>
          <a:p>
            <a:pPr lvl="2"/>
            <a:r>
              <a:rPr lang="en-US" dirty="0">
                <a:solidFill>
                  <a:srgbClr val="000000"/>
                </a:solidFill>
              </a:rPr>
              <a:t>Dynamic Spectrum Access</a:t>
            </a:r>
          </a:p>
          <a:p>
            <a:pPr lvl="2"/>
            <a:r>
              <a:rPr lang="en-US" dirty="0">
                <a:solidFill>
                  <a:srgbClr val="000000"/>
                </a:solidFill>
              </a:rPr>
              <a:t>Small-cell architecture</a:t>
            </a:r>
          </a:p>
          <a:p>
            <a:pPr lvl="2"/>
            <a:r>
              <a:rPr lang="en-US" dirty="0">
                <a:solidFill>
                  <a:srgbClr val="000000"/>
                </a:solidFill>
              </a:rPr>
              <a:t>Commercialization of millimeter wave spectrum</a:t>
            </a:r>
          </a:p>
        </p:txBody>
      </p:sp>
    </p:spTree>
    <p:extLst>
      <p:ext uri="{BB962C8B-B14F-4D97-AF65-F5344CB8AC3E}">
        <p14:creationId xmlns:p14="http://schemas.microsoft.com/office/powerpoint/2010/main" val="38771494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A96DA15-7D4E-A341-9C03-52AD7081783D}"/>
              </a:ext>
            </a:extLst>
          </p:cNvPr>
          <p:cNvSpPr>
            <a:spLocks noGrp="1"/>
          </p:cNvSpPr>
          <p:nvPr>
            <p:ph type="title"/>
          </p:nvPr>
        </p:nvSpPr>
        <p:spPr>
          <a:xfrm>
            <a:off x="640079" y="2053641"/>
            <a:ext cx="3669161" cy="2760098"/>
          </a:xfrm>
        </p:spPr>
        <p:txBody>
          <a:bodyPr>
            <a:normAutofit/>
          </a:bodyPr>
          <a:lstStyle/>
          <a:p>
            <a:r>
              <a:rPr lang="en-US">
                <a:solidFill>
                  <a:srgbClr val="FFFFFF"/>
                </a:solidFill>
              </a:rPr>
              <a:t>Objective</a:t>
            </a:r>
          </a:p>
        </p:txBody>
      </p:sp>
      <p:sp>
        <p:nvSpPr>
          <p:cNvPr id="3" name="Content Placeholder 2">
            <a:extLst>
              <a:ext uri="{FF2B5EF4-FFF2-40B4-BE49-F238E27FC236}">
                <a16:creationId xmlns:a16="http://schemas.microsoft.com/office/drawing/2014/main" id="{4592E827-5C0C-5D4B-BA95-4C7C7B3E46C9}"/>
              </a:ext>
            </a:extLst>
          </p:cNvPr>
          <p:cNvSpPr>
            <a:spLocks noGrp="1"/>
          </p:cNvSpPr>
          <p:nvPr>
            <p:ph idx="1"/>
          </p:nvPr>
        </p:nvSpPr>
        <p:spPr>
          <a:xfrm>
            <a:off x="6090574" y="801866"/>
            <a:ext cx="5306084" cy="5230634"/>
          </a:xfrm>
        </p:spPr>
        <p:txBody>
          <a:bodyPr anchor="ctr">
            <a:normAutofit/>
          </a:bodyPr>
          <a:lstStyle/>
          <a:p>
            <a:pPr marL="0" indent="0">
              <a:buNone/>
            </a:pPr>
            <a:r>
              <a:rPr lang="en-US" sz="2400" dirty="0">
                <a:solidFill>
                  <a:srgbClr val="000000"/>
                </a:solidFill>
              </a:rPr>
              <a:t>Discuss the aspects that should enter the spectrum value equation. </a:t>
            </a:r>
          </a:p>
          <a:p>
            <a:pPr marL="0" indent="0">
              <a:buNone/>
            </a:pPr>
            <a:r>
              <a:rPr lang="en-US" sz="2400" dirty="0">
                <a:solidFill>
                  <a:srgbClr val="000000"/>
                </a:solidFill>
              </a:rPr>
              <a:t>Considering:</a:t>
            </a:r>
          </a:p>
          <a:p>
            <a:pPr lvl="1"/>
            <a:r>
              <a:rPr lang="en-US" dirty="0">
                <a:solidFill>
                  <a:srgbClr val="000000"/>
                </a:solidFill>
              </a:rPr>
              <a:t>Spectrum sharing trends</a:t>
            </a:r>
          </a:p>
          <a:p>
            <a:pPr lvl="1"/>
            <a:r>
              <a:rPr lang="en-US" dirty="0">
                <a:solidFill>
                  <a:srgbClr val="000000"/>
                </a:solidFill>
              </a:rPr>
              <a:t>A future with viable secondary spectrum markets</a:t>
            </a:r>
          </a:p>
          <a:p>
            <a:pPr lvl="1"/>
            <a:r>
              <a:rPr lang="en-US" dirty="0">
                <a:solidFill>
                  <a:srgbClr val="000000"/>
                </a:solidFill>
              </a:rPr>
              <a:t>Technical, Economic and Regulatory implications</a:t>
            </a:r>
          </a:p>
          <a:p>
            <a:pPr marL="457200" lvl="1" indent="0">
              <a:buNone/>
            </a:pPr>
            <a:endParaRPr lang="en-US" dirty="0">
              <a:solidFill>
                <a:srgbClr val="000000"/>
              </a:solidFill>
            </a:endParaRPr>
          </a:p>
        </p:txBody>
      </p:sp>
    </p:spTree>
    <p:extLst>
      <p:ext uri="{BB962C8B-B14F-4D97-AF65-F5344CB8AC3E}">
        <p14:creationId xmlns:p14="http://schemas.microsoft.com/office/powerpoint/2010/main" val="22754893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86197D16-FE75-4A0E-A0C9-28C0F04A43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557022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FA8FCEC6-4B30-4FF2-8B32-504BEAEA3A1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rcRect t="45716" b="9820"/>
          <a:stretch>
            <a:fillRect/>
          </a:stretch>
        </p:blipFill>
        <p:spPr>
          <a:xfrm>
            <a:off x="0" y="3808676"/>
            <a:ext cx="12192000" cy="3049325"/>
          </a:xfrm>
          <a:custGeom>
            <a:avLst/>
            <a:gdLst>
              <a:gd name="connsiteX0" fmla="*/ 0 w 12192000"/>
              <a:gd name="connsiteY0" fmla="*/ 0 h 3049325"/>
              <a:gd name="connsiteX1" fmla="*/ 12192000 w 12192000"/>
              <a:gd name="connsiteY1" fmla="*/ 0 h 3049325"/>
              <a:gd name="connsiteX2" fmla="*/ 12192000 w 12192000"/>
              <a:gd name="connsiteY2" fmla="*/ 3049325 h 3049325"/>
              <a:gd name="connsiteX3" fmla="*/ 0 w 12192000"/>
              <a:gd name="connsiteY3" fmla="*/ 3049325 h 3049325"/>
            </a:gdLst>
            <a:ahLst/>
            <a:cxnLst>
              <a:cxn ang="0">
                <a:pos x="connsiteX0" y="connsiteY0"/>
              </a:cxn>
              <a:cxn ang="0">
                <a:pos x="connsiteX1" y="connsiteY1"/>
              </a:cxn>
              <a:cxn ang="0">
                <a:pos x="connsiteX2" y="connsiteY2"/>
              </a:cxn>
              <a:cxn ang="0">
                <a:pos x="connsiteX3" y="connsiteY3"/>
              </a:cxn>
            </a:cxnLst>
            <a:rect l="l" t="t" r="r" b="b"/>
            <a:pathLst>
              <a:path w="12192000" h="3049325">
                <a:moveTo>
                  <a:pt x="0" y="0"/>
                </a:moveTo>
                <a:lnTo>
                  <a:pt x="12192000" y="0"/>
                </a:lnTo>
                <a:lnTo>
                  <a:pt x="12192000" y="3049325"/>
                </a:lnTo>
                <a:lnTo>
                  <a:pt x="0" y="3049325"/>
                </a:lnTo>
                <a:close/>
              </a:path>
            </a:pathLst>
          </a:custGeom>
        </p:spPr>
      </p:pic>
      <p:sp>
        <p:nvSpPr>
          <p:cNvPr id="2" name="Title 1">
            <a:extLst>
              <a:ext uri="{FF2B5EF4-FFF2-40B4-BE49-F238E27FC236}">
                <a16:creationId xmlns:a16="http://schemas.microsoft.com/office/drawing/2014/main" id="{52EED1DE-C59E-1349-B2B4-124BC5D8600D}"/>
              </a:ext>
            </a:extLst>
          </p:cNvPr>
          <p:cNvSpPr>
            <a:spLocks noGrp="1"/>
          </p:cNvSpPr>
          <p:nvPr>
            <p:ph type="title"/>
          </p:nvPr>
        </p:nvSpPr>
        <p:spPr>
          <a:xfrm>
            <a:off x="804484" y="1191796"/>
            <a:ext cx="10021446" cy="2976344"/>
          </a:xfrm>
        </p:spPr>
        <p:txBody>
          <a:bodyPr vert="horz" lIns="91440" tIns="45720" rIns="91440" bIns="45720" rtlCol="0" anchor="ctr">
            <a:normAutofit/>
          </a:bodyPr>
          <a:lstStyle/>
          <a:p>
            <a:r>
              <a:rPr lang="en-US" sz="6600" kern="1200">
                <a:solidFill>
                  <a:srgbClr val="FFFFFF"/>
                </a:solidFill>
                <a:latin typeface="+mj-lt"/>
                <a:ea typeface="+mj-ea"/>
                <a:cs typeface="+mj-cs"/>
              </a:rPr>
              <a:t>Background on Spectrum Value</a:t>
            </a:r>
          </a:p>
        </p:txBody>
      </p:sp>
      <p:sp>
        <p:nvSpPr>
          <p:cNvPr id="3" name="Text Placeholder 2">
            <a:extLst>
              <a:ext uri="{FF2B5EF4-FFF2-40B4-BE49-F238E27FC236}">
                <a16:creationId xmlns:a16="http://schemas.microsoft.com/office/drawing/2014/main" id="{F7016646-AFD4-5041-8E11-A0AF47F08C3C}"/>
              </a:ext>
            </a:extLst>
          </p:cNvPr>
          <p:cNvSpPr>
            <a:spLocks noGrp="1"/>
          </p:cNvSpPr>
          <p:nvPr>
            <p:ph type="body" idx="1"/>
          </p:nvPr>
        </p:nvSpPr>
        <p:spPr>
          <a:xfrm>
            <a:off x="804788" y="5318990"/>
            <a:ext cx="9416898" cy="723670"/>
          </a:xfrm>
        </p:spPr>
        <p:txBody>
          <a:bodyPr vert="horz" lIns="91440" tIns="45720" rIns="91440" bIns="45720" rtlCol="0" anchor="t">
            <a:normAutofit/>
          </a:bodyPr>
          <a:lstStyle/>
          <a:p>
            <a:endParaRPr lang="en-US" sz="1800" kern="1200">
              <a:solidFill>
                <a:srgbClr val="000000"/>
              </a:solidFill>
              <a:latin typeface="+mn-lt"/>
              <a:ea typeface="+mn-ea"/>
              <a:cs typeface="+mn-cs"/>
            </a:endParaRPr>
          </a:p>
        </p:txBody>
      </p:sp>
    </p:spTree>
    <p:extLst>
      <p:ext uri="{BB962C8B-B14F-4D97-AF65-F5344CB8AC3E}">
        <p14:creationId xmlns:p14="http://schemas.microsoft.com/office/powerpoint/2010/main" val="27251223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15">
            <a:extLst>
              <a:ext uri="{FF2B5EF4-FFF2-40B4-BE49-F238E27FC236}">
                <a16:creationId xmlns:a16="http://schemas.microsoft.com/office/drawing/2014/main" id="{D8386171-E87D-46AB-8718-4CE2A88748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ounded Rectangle 26">
            <a:extLst>
              <a:ext uri="{FF2B5EF4-FFF2-40B4-BE49-F238E27FC236}">
                <a16:creationId xmlns:a16="http://schemas.microsoft.com/office/drawing/2014/main" id="{207CB456-8849-413C-8210-B663779A32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E513936D-D1EB-4E42-A97F-942BA1F3DF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5DDAF188-2BC3-7840-95C0-4749D0DAABF2}"/>
              </a:ext>
            </a:extLst>
          </p:cNvPr>
          <p:cNvSpPr>
            <a:spLocks noGrp="1"/>
          </p:cNvSpPr>
          <p:nvPr>
            <p:ph type="title"/>
          </p:nvPr>
        </p:nvSpPr>
        <p:spPr>
          <a:xfrm>
            <a:off x="1524000" y="1376362"/>
            <a:ext cx="9144000" cy="2603274"/>
          </a:xfrm>
        </p:spPr>
        <p:txBody>
          <a:bodyPr vert="horz" lIns="91440" tIns="45720" rIns="91440" bIns="45720" rtlCol="0" anchor="b">
            <a:normAutofit/>
          </a:bodyPr>
          <a:lstStyle/>
          <a:p>
            <a:pPr algn="ctr"/>
            <a:r>
              <a:rPr lang="en-US" sz="5400" kern="1200">
                <a:solidFill>
                  <a:schemeClr val="tx1"/>
                </a:solidFill>
                <a:latin typeface="+mj-lt"/>
                <a:ea typeface="+mj-ea"/>
                <a:cs typeface="+mj-cs"/>
              </a:rPr>
              <a:t>Spectrum is an input in the means of production.</a:t>
            </a:r>
          </a:p>
        </p:txBody>
      </p:sp>
      <p:sp>
        <p:nvSpPr>
          <p:cNvPr id="4" name="Text Placeholder 3">
            <a:extLst>
              <a:ext uri="{FF2B5EF4-FFF2-40B4-BE49-F238E27FC236}">
                <a16:creationId xmlns:a16="http://schemas.microsoft.com/office/drawing/2014/main" id="{B7A6C9F5-41B7-1242-B75B-A92D43AAF3D2}"/>
              </a:ext>
            </a:extLst>
          </p:cNvPr>
          <p:cNvSpPr>
            <a:spLocks noGrp="1"/>
          </p:cNvSpPr>
          <p:nvPr>
            <p:ph type="body" idx="1"/>
          </p:nvPr>
        </p:nvSpPr>
        <p:spPr>
          <a:xfrm>
            <a:off x="1524000" y="4118088"/>
            <a:ext cx="9144000" cy="1393711"/>
          </a:xfrm>
        </p:spPr>
        <p:txBody>
          <a:bodyPr vert="horz" lIns="91440" tIns="45720" rIns="91440" bIns="45720" rtlCol="0">
            <a:normAutofit/>
          </a:bodyPr>
          <a:lstStyle/>
          <a:p>
            <a:pPr algn="ctr"/>
            <a:r>
              <a:rPr lang="en-US" kern="1200" dirty="0">
                <a:solidFill>
                  <a:schemeClr val="tx1"/>
                </a:solidFill>
                <a:latin typeface="+mn-lt"/>
                <a:ea typeface="+mn-ea"/>
                <a:cs typeface="+mn-cs"/>
              </a:rPr>
              <a:t>Its value is derived from the value of the products and services generated by using the spectrum</a:t>
            </a:r>
          </a:p>
        </p:txBody>
      </p:sp>
    </p:spTree>
    <p:extLst>
      <p:ext uri="{BB962C8B-B14F-4D97-AF65-F5344CB8AC3E}">
        <p14:creationId xmlns:p14="http://schemas.microsoft.com/office/powerpoint/2010/main" val="14034943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71A392FD-B0A6-3C4E-83B5-977DB2D949AA}"/>
              </a:ext>
            </a:extLst>
          </p:cNvPr>
          <p:cNvSpPr>
            <a:spLocks noGrp="1"/>
          </p:cNvSpPr>
          <p:nvPr>
            <p:ph type="title"/>
          </p:nvPr>
        </p:nvSpPr>
        <p:spPr>
          <a:xfrm>
            <a:off x="640079" y="2053641"/>
            <a:ext cx="3669161" cy="2760098"/>
          </a:xfrm>
        </p:spPr>
        <p:txBody>
          <a:bodyPr>
            <a:normAutofit/>
          </a:bodyPr>
          <a:lstStyle/>
          <a:p>
            <a:r>
              <a:rPr lang="en-US">
                <a:solidFill>
                  <a:srgbClr val="FFFFFF"/>
                </a:solidFill>
              </a:rPr>
              <a:t>About Spectrum…</a:t>
            </a:r>
          </a:p>
        </p:txBody>
      </p:sp>
      <p:sp>
        <p:nvSpPr>
          <p:cNvPr id="3" name="Content Placeholder 2">
            <a:extLst>
              <a:ext uri="{FF2B5EF4-FFF2-40B4-BE49-F238E27FC236}">
                <a16:creationId xmlns:a16="http://schemas.microsoft.com/office/drawing/2014/main" id="{FDC18D6F-5992-434B-BED5-087D65B723D2}"/>
              </a:ext>
            </a:extLst>
          </p:cNvPr>
          <p:cNvSpPr>
            <a:spLocks noGrp="1"/>
          </p:cNvSpPr>
          <p:nvPr>
            <p:ph idx="1"/>
          </p:nvPr>
        </p:nvSpPr>
        <p:spPr>
          <a:xfrm>
            <a:off x="6090574" y="801866"/>
            <a:ext cx="5306084" cy="5230634"/>
          </a:xfrm>
        </p:spPr>
        <p:txBody>
          <a:bodyPr anchor="ctr">
            <a:normAutofit/>
          </a:bodyPr>
          <a:lstStyle/>
          <a:p>
            <a:r>
              <a:rPr lang="en-US" sz="2400" dirty="0">
                <a:solidFill>
                  <a:srgbClr val="000000"/>
                </a:solidFill>
              </a:rPr>
              <a:t>National resource managed by the government</a:t>
            </a:r>
          </a:p>
          <a:p>
            <a:r>
              <a:rPr lang="en-US" sz="2400" dirty="0">
                <a:solidFill>
                  <a:srgbClr val="000000"/>
                </a:solidFill>
              </a:rPr>
              <a:t>(Infinitely) renewable resource</a:t>
            </a:r>
          </a:p>
          <a:p>
            <a:pPr lvl="1"/>
            <a:r>
              <a:rPr lang="en-US" dirty="0">
                <a:solidFill>
                  <a:srgbClr val="000000"/>
                </a:solidFill>
              </a:rPr>
              <a:t>Spectrum quantity is constant</a:t>
            </a:r>
          </a:p>
          <a:p>
            <a:pPr lvl="1"/>
            <a:r>
              <a:rPr lang="en-US" dirty="0">
                <a:solidFill>
                  <a:srgbClr val="000000"/>
                </a:solidFill>
              </a:rPr>
              <a:t>Capacity has increased with state of technology, markets and regulatory policies</a:t>
            </a:r>
          </a:p>
          <a:p>
            <a:pPr lvl="1"/>
            <a:endParaRPr lang="en-US" dirty="0">
              <a:solidFill>
                <a:srgbClr val="000000"/>
              </a:solidFill>
            </a:endParaRPr>
          </a:p>
        </p:txBody>
      </p:sp>
    </p:spTree>
    <p:extLst>
      <p:ext uri="{BB962C8B-B14F-4D97-AF65-F5344CB8AC3E}">
        <p14:creationId xmlns:p14="http://schemas.microsoft.com/office/powerpoint/2010/main" val="15504151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17CDE513-FD42-234F-A0DE-A2A2DC69FC90}"/>
              </a:ext>
            </a:extLst>
          </p:cNvPr>
          <p:cNvSpPr>
            <a:spLocks noGrp="1"/>
          </p:cNvSpPr>
          <p:nvPr>
            <p:ph type="title"/>
          </p:nvPr>
        </p:nvSpPr>
        <p:spPr>
          <a:xfrm>
            <a:off x="640079" y="2053641"/>
            <a:ext cx="3669161" cy="2760098"/>
          </a:xfrm>
        </p:spPr>
        <p:txBody>
          <a:bodyPr>
            <a:normAutofit/>
          </a:bodyPr>
          <a:lstStyle/>
          <a:p>
            <a:r>
              <a:rPr lang="en-US">
                <a:solidFill>
                  <a:srgbClr val="FFFFFF"/>
                </a:solidFill>
              </a:rPr>
              <a:t>Spectrum Management Challenge</a:t>
            </a:r>
          </a:p>
        </p:txBody>
      </p:sp>
      <p:sp>
        <p:nvSpPr>
          <p:cNvPr id="3" name="Content Placeholder 2">
            <a:extLst>
              <a:ext uri="{FF2B5EF4-FFF2-40B4-BE49-F238E27FC236}">
                <a16:creationId xmlns:a16="http://schemas.microsoft.com/office/drawing/2014/main" id="{D83B2C16-13FD-B542-A296-96AEE08E5AE8}"/>
              </a:ext>
            </a:extLst>
          </p:cNvPr>
          <p:cNvSpPr>
            <a:spLocks noGrp="1"/>
          </p:cNvSpPr>
          <p:nvPr>
            <p:ph idx="1"/>
          </p:nvPr>
        </p:nvSpPr>
        <p:spPr>
          <a:xfrm>
            <a:off x="6090574" y="801866"/>
            <a:ext cx="5306084" cy="5230634"/>
          </a:xfrm>
        </p:spPr>
        <p:txBody>
          <a:bodyPr anchor="ctr">
            <a:normAutofit/>
          </a:bodyPr>
          <a:lstStyle/>
          <a:p>
            <a:r>
              <a:rPr lang="en-US" sz="2400">
                <a:solidFill>
                  <a:srgbClr val="000000"/>
                </a:solidFill>
              </a:rPr>
              <a:t>Maximize total usage-value realized from spectrum resources over time</a:t>
            </a:r>
          </a:p>
          <a:p>
            <a:r>
              <a:rPr lang="en-US" sz="2400">
                <a:solidFill>
                  <a:srgbClr val="000000"/>
                </a:solidFill>
              </a:rPr>
              <a:t>Options</a:t>
            </a:r>
          </a:p>
          <a:p>
            <a:pPr lvl="1"/>
            <a:r>
              <a:rPr lang="en-US">
                <a:solidFill>
                  <a:srgbClr val="000000"/>
                </a:solidFill>
              </a:rPr>
              <a:t>Efficient markets</a:t>
            </a:r>
          </a:p>
          <a:p>
            <a:pPr lvl="2"/>
            <a:r>
              <a:rPr lang="en-US" sz="2400">
                <a:solidFill>
                  <a:srgbClr val="000000"/>
                </a:solidFill>
              </a:rPr>
              <a:t>Ensure spectrum is directed to highest-value uses over time</a:t>
            </a:r>
          </a:p>
          <a:p>
            <a:pPr lvl="2"/>
            <a:r>
              <a:rPr lang="en-US" sz="2400">
                <a:solidFill>
                  <a:srgbClr val="000000"/>
                </a:solidFill>
              </a:rPr>
              <a:t>Adjust to changes in market and technical conditions</a:t>
            </a:r>
          </a:p>
          <a:p>
            <a:pPr lvl="1"/>
            <a:r>
              <a:rPr lang="en-US">
                <a:solidFill>
                  <a:srgbClr val="000000"/>
                </a:solidFill>
              </a:rPr>
              <a:t>Commoditize spectrum</a:t>
            </a:r>
          </a:p>
          <a:p>
            <a:pPr lvl="2"/>
            <a:r>
              <a:rPr lang="en-US" sz="2400" b="1">
                <a:solidFill>
                  <a:srgbClr val="000000"/>
                </a:solidFill>
              </a:rPr>
              <a:t>Potentially</a:t>
            </a:r>
            <a:r>
              <a:rPr lang="en-US" sz="2400">
                <a:solidFill>
                  <a:srgbClr val="000000"/>
                </a:solidFill>
              </a:rPr>
              <a:t> through confluence of evolving technical, market and policy forces</a:t>
            </a:r>
          </a:p>
          <a:p>
            <a:pPr lvl="2"/>
            <a:r>
              <a:rPr lang="en-US" sz="2400">
                <a:solidFill>
                  <a:srgbClr val="000000"/>
                </a:solidFill>
              </a:rPr>
              <a:t>Very difficult due to characteristics of spectrum</a:t>
            </a:r>
          </a:p>
        </p:txBody>
      </p:sp>
    </p:spTree>
    <p:extLst>
      <p:ext uri="{BB962C8B-B14F-4D97-AF65-F5344CB8AC3E}">
        <p14:creationId xmlns:p14="http://schemas.microsoft.com/office/powerpoint/2010/main" val="28045567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6197D16-FE75-4A0E-A0C9-28C0F04A43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557022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FA8FCEC6-4B30-4FF2-8B32-504BEAEA3A1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rcRect t="45716" b="9820"/>
          <a:stretch>
            <a:fillRect/>
          </a:stretch>
        </p:blipFill>
        <p:spPr>
          <a:xfrm>
            <a:off x="0" y="3808676"/>
            <a:ext cx="12192000" cy="3049325"/>
          </a:xfrm>
          <a:custGeom>
            <a:avLst/>
            <a:gdLst>
              <a:gd name="connsiteX0" fmla="*/ 0 w 12192000"/>
              <a:gd name="connsiteY0" fmla="*/ 0 h 3049325"/>
              <a:gd name="connsiteX1" fmla="*/ 12192000 w 12192000"/>
              <a:gd name="connsiteY1" fmla="*/ 0 h 3049325"/>
              <a:gd name="connsiteX2" fmla="*/ 12192000 w 12192000"/>
              <a:gd name="connsiteY2" fmla="*/ 3049325 h 3049325"/>
              <a:gd name="connsiteX3" fmla="*/ 0 w 12192000"/>
              <a:gd name="connsiteY3" fmla="*/ 3049325 h 3049325"/>
            </a:gdLst>
            <a:ahLst/>
            <a:cxnLst>
              <a:cxn ang="0">
                <a:pos x="connsiteX0" y="connsiteY0"/>
              </a:cxn>
              <a:cxn ang="0">
                <a:pos x="connsiteX1" y="connsiteY1"/>
              </a:cxn>
              <a:cxn ang="0">
                <a:pos x="connsiteX2" y="connsiteY2"/>
              </a:cxn>
              <a:cxn ang="0">
                <a:pos x="connsiteX3" y="connsiteY3"/>
              </a:cxn>
            </a:cxnLst>
            <a:rect l="l" t="t" r="r" b="b"/>
            <a:pathLst>
              <a:path w="12192000" h="3049325">
                <a:moveTo>
                  <a:pt x="0" y="0"/>
                </a:moveTo>
                <a:lnTo>
                  <a:pt x="12192000" y="0"/>
                </a:lnTo>
                <a:lnTo>
                  <a:pt x="12192000" y="3049325"/>
                </a:lnTo>
                <a:lnTo>
                  <a:pt x="0" y="3049325"/>
                </a:lnTo>
                <a:close/>
              </a:path>
            </a:pathLst>
          </a:custGeom>
        </p:spPr>
      </p:pic>
      <p:sp>
        <p:nvSpPr>
          <p:cNvPr id="2" name="Title 1">
            <a:extLst>
              <a:ext uri="{FF2B5EF4-FFF2-40B4-BE49-F238E27FC236}">
                <a16:creationId xmlns:a16="http://schemas.microsoft.com/office/drawing/2014/main" id="{4ED9FAA9-F3D6-2346-B753-AF856B5B609C}"/>
              </a:ext>
            </a:extLst>
          </p:cNvPr>
          <p:cNvSpPr>
            <a:spLocks noGrp="1"/>
          </p:cNvSpPr>
          <p:nvPr>
            <p:ph type="title"/>
          </p:nvPr>
        </p:nvSpPr>
        <p:spPr>
          <a:xfrm>
            <a:off x="804484" y="1191796"/>
            <a:ext cx="10021446" cy="2976344"/>
          </a:xfrm>
        </p:spPr>
        <p:txBody>
          <a:bodyPr vert="horz" lIns="91440" tIns="45720" rIns="91440" bIns="45720" rtlCol="0" anchor="ctr">
            <a:normAutofit/>
          </a:bodyPr>
          <a:lstStyle/>
          <a:p>
            <a:r>
              <a:rPr lang="en-US" sz="6600" kern="1200" dirty="0">
                <a:solidFill>
                  <a:srgbClr val="FFFFFF"/>
                </a:solidFill>
                <a:latin typeface="+mj-lt"/>
                <a:ea typeface="+mj-ea"/>
                <a:cs typeface="+mj-cs"/>
              </a:rPr>
              <a:t>Why is spectrum difficult to commoditize?</a:t>
            </a:r>
          </a:p>
        </p:txBody>
      </p:sp>
      <p:sp>
        <p:nvSpPr>
          <p:cNvPr id="3" name="Content Placeholder 2">
            <a:extLst>
              <a:ext uri="{FF2B5EF4-FFF2-40B4-BE49-F238E27FC236}">
                <a16:creationId xmlns:a16="http://schemas.microsoft.com/office/drawing/2014/main" id="{3603A19D-CF2E-2F46-BEF4-61DECEEC5CDB}"/>
              </a:ext>
            </a:extLst>
          </p:cNvPr>
          <p:cNvSpPr>
            <a:spLocks noGrp="1"/>
          </p:cNvSpPr>
          <p:nvPr>
            <p:ph idx="1"/>
          </p:nvPr>
        </p:nvSpPr>
        <p:spPr>
          <a:xfrm>
            <a:off x="804788" y="5318990"/>
            <a:ext cx="9416898" cy="723670"/>
          </a:xfrm>
        </p:spPr>
        <p:txBody>
          <a:bodyPr vert="horz" lIns="91440" tIns="45720" rIns="91440" bIns="45720" rtlCol="0" anchor="t">
            <a:normAutofit/>
          </a:bodyPr>
          <a:lstStyle/>
          <a:p>
            <a:pPr marL="0" indent="0">
              <a:buNone/>
            </a:pPr>
            <a:r>
              <a:rPr lang="en-US" sz="2400" kern="1200" dirty="0">
                <a:solidFill>
                  <a:srgbClr val="000000"/>
                </a:solidFill>
                <a:latin typeface="+mn-lt"/>
                <a:ea typeface="+mn-ea"/>
                <a:cs typeface="+mn-cs"/>
              </a:rPr>
              <a:t>Factors </a:t>
            </a:r>
            <a:r>
              <a:rPr lang="en-US" sz="2400" dirty="0">
                <a:solidFill>
                  <a:srgbClr val="000000"/>
                </a:solidFill>
              </a:rPr>
              <a:t>that differentiate spectrum resources</a:t>
            </a:r>
            <a:endParaRPr lang="en-US" sz="2400" kern="1200" dirty="0">
              <a:solidFill>
                <a:srgbClr val="000000"/>
              </a:solidFill>
              <a:latin typeface="+mn-lt"/>
              <a:ea typeface="+mn-ea"/>
              <a:cs typeface="+mn-cs"/>
            </a:endParaRPr>
          </a:p>
        </p:txBody>
      </p:sp>
    </p:spTree>
    <p:extLst>
      <p:ext uri="{BB962C8B-B14F-4D97-AF65-F5344CB8AC3E}">
        <p14:creationId xmlns:p14="http://schemas.microsoft.com/office/powerpoint/2010/main" val="10103365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FA72CC7-3FD1-884E-8810-40FA28F0AD27}"/>
              </a:ext>
            </a:extLst>
          </p:cNvPr>
          <p:cNvPicPr>
            <a:picLocks noChangeAspect="1"/>
          </p:cNvPicPr>
          <p:nvPr/>
        </p:nvPicPr>
        <p:blipFill rotWithShape="1">
          <a:blip r:embed="rId2"/>
          <a:srcRect l="16798" r="8535" b="-1"/>
          <a:stretch/>
        </p:blipFill>
        <p:spPr>
          <a:xfrm>
            <a:off x="20" y="10"/>
            <a:ext cx="12191980" cy="6857990"/>
          </a:xfrm>
          <a:prstGeom prst="rect">
            <a:avLst/>
          </a:prstGeom>
        </p:spPr>
      </p:pic>
      <p:sp>
        <p:nvSpPr>
          <p:cNvPr id="8" name="Freeform 5">
            <a:extLst>
              <a:ext uri="{FF2B5EF4-FFF2-40B4-BE49-F238E27FC236}">
                <a16:creationId xmlns:a16="http://schemas.microsoft.com/office/drawing/2014/main" id="{87CC2527-562A-4F69-B487-4371E5B243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7488621" y="2277613"/>
            <a:ext cx="4703379" cy="4580387"/>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a:ex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itle 1">
            <a:extLst>
              <a:ext uri="{FF2B5EF4-FFF2-40B4-BE49-F238E27FC236}">
                <a16:creationId xmlns:a16="http://schemas.microsoft.com/office/drawing/2014/main" id="{D1F688B9-2295-B34B-BB1C-6F264D35E981}"/>
              </a:ext>
            </a:extLst>
          </p:cNvPr>
          <p:cNvSpPr>
            <a:spLocks noGrp="1"/>
          </p:cNvSpPr>
          <p:nvPr>
            <p:ph type="title"/>
          </p:nvPr>
        </p:nvSpPr>
        <p:spPr>
          <a:xfrm>
            <a:off x="8022021" y="3231931"/>
            <a:ext cx="3852041" cy="1834056"/>
          </a:xfrm>
        </p:spPr>
        <p:txBody>
          <a:bodyPr vert="horz" lIns="91440" tIns="45720" rIns="91440" bIns="45720" rtlCol="0" anchor="b">
            <a:normAutofit/>
          </a:bodyPr>
          <a:lstStyle/>
          <a:p>
            <a:pPr algn="ctr"/>
            <a:r>
              <a:rPr lang="en-US" sz="4000"/>
              <a:t>Physics</a:t>
            </a:r>
          </a:p>
        </p:txBody>
      </p:sp>
      <p:cxnSp>
        <p:nvCxnSpPr>
          <p:cNvPr id="10" name="Straight Connector 9">
            <a:extLst>
              <a:ext uri="{FF2B5EF4-FFF2-40B4-BE49-F238E27FC236}">
                <a16:creationId xmlns:a16="http://schemas.microsoft.com/office/drawing/2014/main" id="{BCDAEC91-5BCE-4B55-9CC0-43EF94CB73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480331" y="5123793"/>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428431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9FAA9-F3D6-2346-B753-AF856B5B609C}"/>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3603A19D-CF2E-2F46-BEF4-61DECEEC5CDB}"/>
              </a:ext>
            </a:extLst>
          </p:cNvPr>
          <p:cNvSpPr>
            <a:spLocks noGrp="1"/>
          </p:cNvSpPr>
          <p:nvPr>
            <p:ph idx="1"/>
          </p:nvPr>
        </p:nvSpPr>
        <p:spPr/>
        <p:txBody>
          <a:bodyPr>
            <a:normAutofit/>
          </a:bodyPr>
          <a:lstStyle/>
          <a:p>
            <a:r>
              <a:rPr lang="en-US" sz="3200" dirty="0"/>
              <a:t>Propagation characteristics</a:t>
            </a:r>
          </a:p>
          <a:p>
            <a:r>
              <a:rPr lang="en-US" sz="3200" dirty="0"/>
              <a:t>Certain regions of </a:t>
            </a:r>
            <a:r>
              <a:rPr lang="en-US" sz="3200" dirty="0" err="1"/>
              <a:t>electrospace</a:t>
            </a:r>
            <a:r>
              <a:rPr lang="en-US" sz="3200" dirty="0"/>
              <a:t> are more desirable for economically valuable applications</a:t>
            </a:r>
          </a:p>
          <a:p>
            <a:pPr lvl="1"/>
            <a:r>
              <a:rPr lang="en-US" sz="2800" dirty="0"/>
              <a:t>Coverage/capacity tradeoffs</a:t>
            </a:r>
          </a:p>
          <a:p>
            <a:pPr lvl="1"/>
            <a:r>
              <a:rPr lang="en-US" sz="2800" dirty="0"/>
              <a:t>Options for antenna design</a:t>
            </a:r>
          </a:p>
          <a:p>
            <a:pPr lvl="1"/>
            <a:r>
              <a:rPr lang="en-US" sz="2800" dirty="0"/>
              <a:t>Network architecture choices, etc.</a:t>
            </a:r>
          </a:p>
        </p:txBody>
      </p:sp>
      <p:sp>
        <p:nvSpPr>
          <p:cNvPr id="4" name="TextBox 3">
            <a:extLst>
              <a:ext uri="{FF2B5EF4-FFF2-40B4-BE49-F238E27FC236}">
                <a16:creationId xmlns:a16="http://schemas.microsoft.com/office/drawing/2014/main" id="{397EB4EF-ACE2-DF42-B478-9F906AD0A990}"/>
              </a:ext>
            </a:extLst>
          </p:cNvPr>
          <p:cNvSpPr txBox="1"/>
          <p:nvPr/>
        </p:nvSpPr>
        <p:spPr>
          <a:xfrm>
            <a:off x="7399638" y="6311900"/>
            <a:ext cx="4528740" cy="400110"/>
          </a:xfrm>
          <a:prstGeom prst="rect">
            <a:avLst/>
          </a:prstGeom>
          <a:noFill/>
        </p:spPr>
        <p:txBody>
          <a:bodyPr wrap="none" rtlCol="0">
            <a:spAutoFit/>
          </a:bodyPr>
          <a:lstStyle/>
          <a:p>
            <a:r>
              <a:rPr lang="en-US" sz="2000" i="1" dirty="0">
                <a:solidFill>
                  <a:schemeClr val="bg2">
                    <a:lumMod val="75000"/>
                  </a:schemeClr>
                </a:solidFill>
              </a:rPr>
              <a:t>Why is spectrum difficult to commoditize?</a:t>
            </a:r>
          </a:p>
        </p:txBody>
      </p:sp>
    </p:spTree>
    <p:extLst>
      <p:ext uri="{BB962C8B-B14F-4D97-AF65-F5344CB8AC3E}">
        <p14:creationId xmlns:p14="http://schemas.microsoft.com/office/powerpoint/2010/main" val="30908446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19E1E71-317E-D64D-A8A4-1C578D1FC5CB}"/>
              </a:ext>
            </a:extLst>
          </p:cNvPr>
          <p:cNvPicPr>
            <a:picLocks noChangeAspect="1"/>
          </p:cNvPicPr>
          <p:nvPr/>
        </p:nvPicPr>
        <p:blipFill rotWithShape="1">
          <a:blip r:embed="rId2"/>
          <a:srcRect t="16594" b="7135"/>
          <a:stretch/>
        </p:blipFill>
        <p:spPr>
          <a:xfrm>
            <a:off x="20" y="10"/>
            <a:ext cx="12191980" cy="6857990"/>
          </a:xfrm>
          <a:prstGeom prst="rect">
            <a:avLst/>
          </a:prstGeom>
        </p:spPr>
      </p:pic>
      <p:sp>
        <p:nvSpPr>
          <p:cNvPr id="8" name="Freeform 5">
            <a:extLst>
              <a:ext uri="{FF2B5EF4-FFF2-40B4-BE49-F238E27FC236}">
                <a16:creationId xmlns:a16="http://schemas.microsoft.com/office/drawing/2014/main" id="{87CC2527-562A-4F69-B487-4371E5B243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7488621" y="2277613"/>
            <a:ext cx="4703379" cy="4580387"/>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a:ex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itle 1">
            <a:extLst>
              <a:ext uri="{FF2B5EF4-FFF2-40B4-BE49-F238E27FC236}">
                <a16:creationId xmlns:a16="http://schemas.microsoft.com/office/drawing/2014/main" id="{FCD929A9-0FF2-BD46-9E06-DD42A2040866}"/>
              </a:ext>
            </a:extLst>
          </p:cNvPr>
          <p:cNvSpPr>
            <a:spLocks noGrp="1"/>
          </p:cNvSpPr>
          <p:nvPr>
            <p:ph type="title"/>
          </p:nvPr>
        </p:nvSpPr>
        <p:spPr>
          <a:xfrm>
            <a:off x="8022021" y="3231931"/>
            <a:ext cx="3852041" cy="1834056"/>
          </a:xfrm>
        </p:spPr>
        <p:txBody>
          <a:bodyPr vert="horz" lIns="91440" tIns="45720" rIns="91440" bIns="45720" rtlCol="0" anchor="b">
            <a:normAutofit/>
          </a:bodyPr>
          <a:lstStyle/>
          <a:p>
            <a:pPr algn="ctr"/>
            <a:r>
              <a:rPr lang="en-US" sz="4000"/>
              <a:t>Technology State of the Art</a:t>
            </a:r>
          </a:p>
        </p:txBody>
      </p:sp>
      <p:cxnSp>
        <p:nvCxnSpPr>
          <p:cNvPr id="10" name="Straight Connector 9">
            <a:extLst>
              <a:ext uri="{FF2B5EF4-FFF2-40B4-BE49-F238E27FC236}">
                <a16:creationId xmlns:a16="http://schemas.microsoft.com/office/drawing/2014/main" id="{BCDAEC91-5BCE-4B55-9CC0-43EF94CB73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480331" y="5123793"/>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570539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9FAA9-F3D6-2346-B753-AF856B5B609C}"/>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3603A19D-CF2E-2F46-BEF4-61DECEEC5CDB}"/>
              </a:ext>
            </a:extLst>
          </p:cNvPr>
          <p:cNvSpPr>
            <a:spLocks noGrp="1"/>
          </p:cNvSpPr>
          <p:nvPr>
            <p:ph idx="1"/>
          </p:nvPr>
        </p:nvSpPr>
        <p:spPr/>
        <p:txBody>
          <a:bodyPr/>
          <a:lstStyle/>
          <a:p>
            <a:r>
              <a:rPr lang="en-US" dirty="0"/>
              <a:t>Support valuable uses across a wider range of spectrum bands</a:t>
            </a:r>
          </a:p>
          <a:p>
            <a:pPr lvl="1"/>
            <a:r>
              <a:rPr lang="en-US" dirty="0"/>
              <a:t>Frequency bands become closer (if still imperfect) substitutes.</a:t>
            </a:r>
          </a:p>
          <a:p>
            <a:pPr lvl="2"/>
            <a:r>
              <a:rPr lang="en-US" dirty="0"/>
              <a:t>Networking context</a:t>
            </a:r>
          </a:p>
          <a:p>
            <a:pPr lvl="1"/>
            <a:r>
              <a:rPr lang="en-US" dirty="0"/>
              <a:t>Reduce scarcity </a:t>
            </a:r>
          </a:p>
          <a:p>
            <a:r>
              <a:rPr lang="en-US" dirty="0"/>
              <a:t>Reduce the advantage of operating in particular bands</a:t>
            </a:r>
          </a:p>
          <a:p>
            <a:pPr lvl="1"/>
            <a:r>
              <a:rPr lang="en-US" dirty="0"/>
              <a:t>Work-arounds to physical differences</a:t>
            </a:r>
          </a:p>
          <a:p>
            <a:pPr lvl="1"/>
            <a:r>
              <a:rPr lang="en-US" dirty="0"/>
              <a:t>Unbundle applications from frequencies</a:t>
            </a:r>
          </a:p>
          <a:p>
            <a:pPr lvl="1"/>
            <a:r>
              <a:rPr lang="en-US" dirty="0"/>
              <a:t>Software and Hardware enabling frequency agile radios</a:t>
            </a:r>
          </a:p>
          <a:p>
            <a:pPr lvl="1"/>
            <a:endParaRPr lang="en-US" dirty="0"/>
          </a:p>
        </p:txBody>
      </p:sp>
      <p:sp>
        <p:nvSpPr>
          <p:cNvPr id="4" name="TextBox 3">
            <a:extLst>
              <a:ext uri="{FF2B5EF4-FFF2-40B4-BE49-F238E27FC236}">
                <a16:creationId xmlns:a16="http://schemas.microsoft.com/office/drawing/2014/main" id="{397EB4EF-ACE2-DF42-B478-9F906AD0A990}"/>
              </a:ext>
            </a:extLst>
          </p:cNvPr>
          <p:cNvSpPr txBox="1"/>
          <p:nvPr/>
        </p:nvSpPr>
        <p:spPr>
          <a:xfrm>
            <a:off x="7399638" y="6311900"/>
            <a:ext cx="4528740" cy="400110"/>
          </a:xfrm>
          <a:prstGeom prst="rect">
            <a:avLst/>
          </a:prstGeom>
          <a:noFill/>
        </p:spPr>
        <p:txBody>
          <a:bodyPr wrap="none" rtlCol="0">
            <a:spAutoFit/>
          </a:bodyPr>
          <a:lstStyle/>
          <a:p>
            <a:r>
              <a:rPr lang="en-US" sz="2000" i="1" dirty="0">
                <a:solidFill>
                  <a:schemeClr val="bg2">
                    <a:lumMod val="75000"/>
                  </a:schemeClr>
                </a:solidFill>
              </a:rPr>
              <a:t>Why is spectrum difficult to commoditize?</a:t>
            </a:r>
          </a:p>
        </p:txBody>
      </p:sp>
    </p:spTree>
    <p:extLst>
      <p:ext uri="{BB962C8B-B14F-4D97-AF65-F5344CB8AC3E}">
        <p14:creationId xmlns:p14="http://schemas.microsoft.com/office/powerpoint/2010/main" val="12982808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A9AD8D7-87F9-AB40-BB6A-5A4941E20D2D}"/>
              </a:ext>
            </a:extLst>
          </p:cNvPr>
          <p:cNvPicPr>
            <a:picLocks noChangeAspect="1"/>
          </p:cNvPicPr>
          <p:nvPr/>
        </p:nvPicPr>
        <p:blipFill rotWithShape="1">
          <a:blip r:embed="rId2"/>
          <a:srcRect t="9822" b="6535"/>
          <a:stretch/>
        </p:blipFill>
        <p:spPr>
          <a:xfrm>
            <a:off x="20" y="10"/>
            <a:ext cx="12191980" cy="6857990"/>
          </a:xfrm>
          <a:prstGeom prst="rect">
            <a:avLst/>
          </a:prstGeom>
        </p:spPr>
      </p:pic>
      <p:sp>
        <p:nvSpPr>
          <p:cNvPr id="18" name="Freeform 5">
            <a:extLst>
              <a:ext uri="{FF2B5EF4-FFF2-40B4-BE49-F238E27FC236}">
                <a16:creationId xmlns:a16="http://schemas.microsoft.com/office/drawing/2014/main" id="{87CC2527-562A-4F69-B487-4371E5B243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7488621" y="2277613"/>
            <a:ext cx="4703379" cy="4580387"/>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a:ex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itle 1">
            <a:extLst>
              <a:ext uri="{FF2B5EF4-FFF2-40B4-BE49-F238E27FC236}">
                <a16:creationId xmlns:a16="http://schemas.microsoft.com/office/drawing/2014/main" id="{4ED9FAA9-F3D6-2346-B753-AF856B5B609C}"/>
              </a:ext>
            </a:extLst>
          </p:cNvPr>
          <p:cNvSpPr>
            <a:spLocks noGrp="1"/>
          </p:cNvSpPr>
          <p:nvPr>
            <p:ph type="title"/>
          </p:nvPr>
        </p:nvSpPr>
        <p:spPr>
          <a:xfrm>
            <a:off x="8022021" y="3231931"/>
            <a:ext cx="3852041" cy="1834056"/>
          </a:xfrm>
        </p:spPr>
        <p:txBody>
          <a:bodyPr vert="horz" lIns="91440" tIns="45720" rIns="91440" bIns="45720" rtlCol="0" anchor="b">
            <a:normAutofit/>
          </a:bodyPr>
          <a:lstStyle/>
          <a:p>
            <a:pPr algn="ctr"/>
            <a:r>
              <a:rPr lang="en-US" sz="4000" dirty="0"/>
              <a:t>Policy and Regulatory Legacy</a:t>
            </a:r>
          </a:p>
        </p:txBody>
      </p:sp>
      <p:cxnSp>
        <p:nvCxnSpPr>
          <p:cNvPr id="20" name="Straight Connector 19">
            <a:extLst>
              <a:ext uri="{FF2B5EF4-FFF2-40B4-BE49-F238E27FC236}">
                <a16:creationId xmlns:a16="http://schemas.microsoft.com/office/drawing/2014/main" id="{BCDAEC91-5BCE-4B55-9CC0-43EF94CB73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480331" y="5123793"/>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640650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9FAA9-F3D6-2346-B753-AF856B5B609C}"/>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3603A19D-CF2E-2F46-BEF4-61DECEEC5CDB}"/>
              </a:ext>
            </a:extLst>
          </p:cNvPr>
          <p:cNvSpPr>
            <a:spLocks noGrp="1"/>
          </p:cNvSpPr>
          <p:nvPr>
            <p:ph idx="1"/>
          </p:nvPr>
        </p:nvSpPr>
        <p:spPr/>
        <p:txBody>
          <a:bodyPr>
            <a:normAutofit/>
          </a:bodyPr>
          <a:lstStyle/>
          <a:p>
            <a:r>
              <a:rPr lang="en-US" dirty="0"/>
              <a:t>License agreements constrain services and business models.</a:t>
            </a:r>
          </a:p>
          <a:p>
            <a:pPr lvl="1"/>
            <a:r>
              <a:rPr lang="en-US" dirty="0"/>
              <a:t>Limit spectrum substitutability</a:t>
            </a:r>
          </a:p>
          <a:p>
            <a:pPr lvl="1"/>
            <a:r>
              <a:rPr lang="en-US" dirty="0"/>
              <a:t>Limit potential to reallocate spectrum to higher-value uses</a:t>
            </a:r>
          </a:p>
          <a:p>
            <a:r>
              <a:rPr lang="en-US" dirty="0"/>
              <a:t>Command-and-Control vs. Market-oriented and resource sharing methods</a:t>
            </a:r>
          </a:p>
          <a:p>
            <a:pPr lvl="1"/>
            <a:r>
              <a:rPr lang="en-US" dirty="0"/>
              <a:t>Re-think allocation of spectrum rights bundles</a:t>
            </a:r>
          </a:p>
          <a:p>
            <a:pPr lvl="2"/>
            <a:r>
              <a:rPr lang="en-US" dirty="0"/>
              <a:t>Continuum between exclusive-use and commons extremes</a:t>
            </a:r>
          </a:p>
          <a:p>
            <a:pPr lvl="1"/>
            <a:r>
              <a:rPr lang="en-US" dirty="0"/>
              <a:t>Consider incumbents governed by legacy rules</a:t>
            </a:r>
          </a:p>
          <a:p>
            <a:r>
              <a:rPr lang="en-US" dirty="0"/>
              <a:t>‘Patchwork’ of Legal Rights</a:t>
            </a:r>
          </a:p>
          <a:p>
            <a:pPr lvl="1"/>
            <a:r>
              <a:rPr lang="en-US" dirty="0"/>
              <a:t>Intricate rights systems</a:t>
            </a:r>
          </a:p>
        </p:txBody>
      </p:sp>
      <p:sp>
        <p:nvSpPr>
          <p:cNvPr id="4" name="TextBox 3">
            <a:extLst>
              <a:ext uri="{FF2B5EF4-FFF2-40B4-BE49-F238E27FC236}">
                <a16:creationId xmlns:a16="http://schemas.microsoft.com/office/drawing/2014/main" id="{397EB4EF-ACE2-DF42-B478-9F906AD0A990}"/>
              </a:ext>
            </a:extLst>
          </p:cNvPr>
          <p:cNvSpPr txBox="1"/>
          <p:nvPr/>
        </p:nvSpPr>
        <p:spPr>
          <a:xfrm>
            <a:off x="7399638" y="6311900"/>
            <a:ext cx="4528740" cy="400110"/>
          </a:xfrm>
          <a:prstGeom prst="rect">
            <a:avLst/>
          </a:prstGeom>
          <a:noFill/>
        </p:spPr>
        <p:txBody>
          <a:bodyPr wrap="none" rtlCol="0">
            <a:spAutoFit/>
          </a:bodyPr>
          <a:lstStyle/>
          <a:p>
            <a:r>
              <a:rPr lang="en-US" sz="2000" i="1" dirty="0">
                <a:solidFill>
                  <a:schemeClr val="bg2">
                    <a:lumMod val="75000"/>
                  </a:schemeClr>
                </a:solidFill>
              </a:rPr>
              <a:t>Why is spectrum difficult to commoditize?</a:t>
            </a:r>
          </a:p>
        </p:txBody>
      </p:sp>
    </p:spTree>
    <p:extLst>
      <p:ext uri="{BB962C8B-B14F-4D97-AF65-F5344CB8AC3E}">
        <p14:creationId xmlns:p14="http://schemas.microsoft.com/office/powerpoint/2010/main" val="13953889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6197D16-FE75-4A0E-A0C9-28C0F04A43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557022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FA8FCEC6-4B30-4FF2-8B32-504BEAEA3A1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rcRect t="45716" b="9820"/>
          <a:stretch>
            <a:fillRect/>
          </a:stretch>
        </p:blipFill>
        <p:spPr>
          <a:xfrm>
            <a:off x="0" y="3808676"/>
            <a:ext cx="12192000" cy="3049325"/>
          </a:xfrm>
          <a:custGeom>
            <a:avLst/>
            <a:gdLst>
              <a:gd name="connsiteX0" fmla="*/ 0 w 12192000"/>
              <a:gd name="connsiteY0" fmla="*/ 0 h 3049325"/>
              <a:gd name="connsiteX1" fmla="*/ 12192000 w 12192000"/>
              <a:gd name="connsiteY1" fmla="*/ 0 h 3049325"/>
              <a:gd name="connsiteX2" fmla="*/ 12192000 w 12192000"/>
              <a:gd name="connsiteY2" fmla="*/ 3049325 h 3049325"/>
              <a:gd name="connsiteX3" fmla="*/ 0 w 12192000"/>
              <a:gd name="connsiteY3" fmla="*/ 3049325 h 3049325"/>
            </a:gdLst>
            <a:ahLst/>
            <a:cxnLst>
              <a:cxn ang="0">
                <a:pos x="connsiteX0" y="connsiteY0"/>
              </a:cxn>
              <a:cxn ang="0">
                <a:pos x="connsiteX1" y="connsiteY1"/>
              </a:cxn>
              <a:cxn ang="0">
                <a:pos x="connsiteX2" y="connsiteY2"/>
              </a:cxn>
              <a:cxn ang="0">
                <a:pos x="connsiteX3" y="connsiteY3"/>
              </a:cxn>
            </a:cxnLst>
            <a:rect l="l" t="t" r="r" b="b"/>
            <a:pathLst>
              <a:path w="12192000" h="3049325">
                <a:moveTo>
                  <a:pt x="0" y="0"/>
                </a:moveTo>
                <a:lnTo>
                  <a:pt x="12192000" y="0"/>
                </a:lnTo>
                <a:lnTo>
                  <a:pt x="12192000" y="3049325"/>
                </a:lnTo>
                <a:lnTo>
                  <a:pt x="0" y="3049325"/>
                </a:lnTo>
                <a:close/>
              </a:path>
            </a:pathLst>
          </a:custGeom>
        </p:spPr>
      </p:pic>
      <p:sp>
        <p:nvSpPr>
          <p:cNvPr id="2" name="Title 1">
            <a:extLst>
              <a:ext uri="{FF2B5EF4-FFF2-40B4-BE49-F238E27FC236}">
                <a16:creationId xmlns:a16="http://schemas.microsoft.com/office/drawing/2014/main" id="{56760876-35F9-3E42-BD7F-E4DAD83A8CE8}"/>
              </a:ext>
            </a:extLst>
          </p:cNvPr>
          <p:cNvSpPr>
            <a:spLocks noGrp="1"/>
          </p:cNvSpPr>
          <p:nvPr>
            <p:ph type="title"/>
          </p:nvPr>
        </p:nvSpPr>
        <p:spPr>
          <a:xfrm>
            <a:off x="804484" y="1191796"/>
            <a:ext cx="10021446" cy="2976344"/>
          </a:xfrm>
        </p:spPr>
        <p:txBody>
          <a:bodyPr vert="horz" lIns="91440" tIns="45720" rIns="91440" bIns="45720" rtlCol="0" anchor="ctr">
            <a:normAutofit/>
          </a:bodyPr>
          <a:lstStyle/>
          <a:p>
            <a:r>
              <a:rPr lang="en-US" sz="6600" kern="1200">
                <a:solidFill>
                  <a:srgbClr val="FFFFFF"/>
                </a:solidFill>
                <a:latin typeface="+mj-lt"/>
                <a:ea typeface="+mj-ea"/>
                <a:cs typeface="+mj-cs"/>
              </a:rPr>
              <a:t>How is license value estimated?</a:t>
            </a:r>
          </a:p>
        </p:txBody>
      </p:sp>
      <p:sp>
        <p:nvSpPr>
          <p:cNvPr id="4" name="Text Placeholder 3">
            <a:extLst>
              <a:ext uri="{FF2B5EF4-FFF2-40B4-BE49-F238E27FC236}">
                <a16:creationId xmlns:a16="http://schemas.microsoft.com/office/drawing/2014/main" id="{F81860B0-E4A0-7E45-87BB-42D02B2CD75B}"/>
              </a:ext>
            </a:extLst>
          </p:cNvPr>
          <p:cNvSpPr>
            <a:spLocks noGrp="1"/>
          </p:cNvSpPr>
          <p:nvPr>
            <p:ph type="body" idx="1"/>
          </p:nvPr>
        </p:nvSpPr>
        <p:spPr>
          <a:xfrm>
            <a:off x="804788" y="5318990"/>
            <a:ext cx="9416898" cy="723670"/>
          </a:xfrm>
        </p:spPr>
        <p:txBody>
          <a:bodyPr vert="horz" lIns="91440" tIns="45720" rIns="91440" bIns="45720" rtlCol="0" anchor="t">
            <a:normAutofit/>
          </a:bodyPr>
          <a:lstStyle/>
          <a:p>
            <a:endParaRPr lang="en-US" sz="1800" kern="1200">
              <a:solidFill>
                <a:srgbClr val="000000"/>
              </a:solidFill>
              <a:latin typeface="+mn-lt"/>
              <a:ea typeface="+mn-ea"/>
              <a:cs typeface="+mn-cs"/>
            </a:endParaRPr>
          </a:p>
        </p:txBody>
      </p:sp>
    </p:spTree>
    <p:extLst>
      <p:ext uri="{BB962C8B-B14F-4D97-AF65-F5344CB8AC3E}">
        <p14:creationId xmlns:p14="http://schemas.microsoft.com/office/powerpoint/2010/main" val="13499462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1">
            <a:extLst>
              <a:ext uri="{FF2B5EF4-FFF2-40B4-BE49-F238E27FC236}">
                <a16:creationId xmlns:a16="http://schemas.microsoft.com/office/drawing/2014/main" id="{02DD2BC0-6F29-4B4F-8D61-2DCF6D2E8E7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425DFA6B-22A3-0742-9BB4-A0717FFAAC84}"/>
              </a:ext>
            </a:extLst>
          </p:cNvPr>
          <p:cNvSpPr>
            <a:spLocks noGrp="1"/>
          </p:cNvSpPr>
          <p:nvPr>
            <p:ph type="title"/>
          </p:nvPr>
        </p:nvSpPr>
        <p:spPr>
          <a:xfrm>
            <a:off x="1179226" y="826680"/>
            <a:ext cx="9833548" cy="1325563"/>
          </a:xfrm>
        </p:spPr>
        <p:txBody>
          <a:bodyPr>
            <a:normAutofit/>
          </a:bodyPr>
          <a:lstStyle/>
          <a:p>
            <a:pPr algn="ctr"/>
            <a:r>
              <a:rPr lang="en-US" sz="4000">
                <a:solidFill>
                  <a:srgbClr val="FFFFFF"/>
                </a:solidFill>
              </a:rPr>
              <a:t>Potential Value Estimation Methods</a:t>
            </a:r>
          </a:p>
        </p:txBody>
      </p:sp>
      <p:graphicFrame>
        <p:nvGraphicFramePr>
          <p:cNvPr id="16" name="Content Placeholder 2">
            <a:extLst>
              <a:ext uri="{FF2B5EF4-FFF2-40B4-BE49-F238E27FC236}">
                <a16:creationId xmlns:a16="http://schemas.microsoft.com/office/drawing/2014/main" id="{07B69BB6-6859-4C27-845C-BE104F25C48F}"/>
              </a:ext>
            </a:extLst>
          </p:cNvPr>
          <p:cNvGraphicFramePr>
            <a:graphicFrameLocks noGrp="1"/>
          </p:cNvGraphicFramePr>
          <p:nvPr>
            <p:ph idx="1"/>
            <p:extLst>
              <p:ext uri="{D42A27DB-BD31-4B8C-83A1-F6EECF244321}">
                <p14:modId xmlns:p14="http://schemas.microsoft.com/office/powerpoint/2010/main" val="3845914628"/>
              </p:ext>
            </p:extLst>
          </p:nvPr>
        </p:nvGraphicFramePr>
        <p:xfrm>
          <a:off x="1036320" y="2899956"/>
          <a:ext cx="10119360" cy="31313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967873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6197D16-FE75-4A0E-A0C9-28C0F04A43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557022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FA8FCEC6-4B30-4FF2-8B32-504BEAEA3A1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rcRect t="45716" b="9820"/>
          <a:stretch>
            <a:fillRect/>
          </a:stretch>
        </p:blipFill>
        <p:spPr>
          <a:xfrm>
            <a:off x="0" y="3808676"/>
            <a:ext cx="12192000" cy="3049325"/>
          </a:xfrm>
          <a:custGeom>
            <a:avLst/>
            <a:gdLst>
              <a:gd name="connsiteX0" fmla="*/ 0 w 12192000"/>
              <a:gd name="connsiteY0" fmla="*/ 0 h 3049325"/>
              <a:gd name="connsiteX1" fmla="*/ 12192000 w 12192000"/>
              <a:gd name="connsiteY1" fmla="*/ 0 h 3049325"/>
              <a:gd name="connsiteX2" fmla="*/ 12192000 w 12192000"/>
              <a:gd name="connsiteY2" fmla="*/ 3049325 h 3049325"/>
              <a:gd name="connsiteX3" fmla="*/ 0 w 12192000"/>
              <a:gd name="connsiteY3" fmla="*/ 3049325 h 3049325"/>
            </a:gdLst>
            <a:ahLst/>
            <a:cxnLst>
              <a:cxn ang="0">
                <a:pos x="connsiteX0" y="connsiteY0"/>
              </a:cxn>
              <a:cxn ang="0">
                <a:pos x="connsiteX1" y="connsiteY1"/>
              </a:cxn>
              <a:cxn ang="0">
                <a:pos x="connsiteX2" y="connsiteY2"/>
              </a:cxn>
              <a:cxn ang="0">
                <a:pos x="connsiteX3" y="connsiteY3"/>
              </a:cxn>
            </a:cxnLst>
            <a:rect l="l" t="t" r="r" b="b"/>
            <a:pathLst>
              <a:path w="12192000" h="3049325">
                <a:moveTo>
                  <a:pt x="0" y="0"/>
                </a:moveTo>
                <a:lnTo>
                  <a:pt x="12192000" y="0"/>
                </a:lnTo>
                <a:lnTo>
                  <a:pt x="12192000" y="3049325"/>
                </a:lnTo>
                <a:lnTo>
                  <a:pt x="0" y="3049325"/>
                </a:lnTo>
                <a:close/>
              </a:path>
            </a:pathLst>
          </a:custGeom>
        </p:spPr>
      </p:pic>
      <p:sp>
        <p:nvSpPr>
          <p:cNvPr id="2" name="Title 1">
            <a:extLst>
              <a:ext uri="{FF2B5EF4-FFF2-40B4-BE49-F238E27FC236}">
                <a16:creationId xmlns:a16="http://schemas.microsoft.com/office/drawing/2014/main" id="{871EDF5A-5DBD-8743-B048-C542DEEFEBF6}"/>
              </a:ext>
            </a:extLst>
          </p:cNvPr>
          <p:cNvSpPr>
            <a:spLocks noGrp="1"/>
          </p:cNvSpPr>
          <p:nvPr>
            <p:ph type="title"/>
          </p:nvPr>
        </p:nvSpPr>
        <p:spPr>
          <a:xfrm>
            <a:off x="804484" y="1191796"/>
            <a:ext cx="10021446" cy="2976344"/>
          </a:xfrm>
        </p:spPr>
        <p:txBody>
          <a:bodyPr vert="horz" lIns="91440" tIns="45720" rIns="91440" bIns="45720" rtlCol="0" anchor="ctr">
            <a:normAutofit/>
          </a:bodyPr>
          <a:lstStyle/>
          <a:p>
            <a:r>
              <a:rPr lang="en-US" sz="6600" kern="1200">
                <a:solidFill>
                  <a:srgbClr val="FFFFFF"/>
                </a:solidFill>
                <a:latin typeface="+mj-lt"/>
                <a:ea typeface="+mj-ea"/>
                <a:cs typeface="+mj-cs"/>
              </a:rPr>
              <a:t>$/MHz- POP</a:t>
            </a:r>
          </a:p>
        </p:txBody>
      </p:sp>
      <p:sp>
        <p:nvSpPr>
          <p:cNvPr id="3" name="Text Placeholder 2">
            <a:extLst>
              <a:ext uri="{FF2B5EF4-FFF2-40B4-BE49-F238E27FC236}">
                <a16:creationId xmlns:a16="http://schemas.microsoft.com/office/drawing/2014/main" id="{96C63EDB-95BA-2549-94F8-4E434CF02375}"/>
              </a:ext>
            </a:extLst>
          </p:cNvPr>
          <p:cNvSpPr>
            <a:spLocks noGrp="1"/>
          </p:cNvSpPr>
          <p:nvPr>
            <p:ph type="body" idx="1"/>
          </p:nvPr>
        </p:nvSpPr>
        <p:spPr>
          <a:xfrm>
            <a:off x="804788" y="5318990"/>
            <a:ext cx="9416898" cy="723670"/>
          </a:xfrm>
        </p:spPr>
        <p:txBody>
          <a:bodyPr vert="horz" lIns="91440" tIns="45720" rIns="91440" bIns="45720" rtlCol="0" anchor="t">
            <a:normAutofit/>
          </a:bodyPr>
          <a:lstStyle/>
          <a:p>
            <a:endParaRPr lang="en-US" sz="1800" kern="1200">
              <a:solidFill>
                <a:srgbClr val="000000"/>
              </a:solidFill>
              <a:latin typeface="+mn-lt"/>
              <a:ea typeface="+mn-ea"/>
              <a:cs typeface="+mn-cs"/>
            </a:endParaRPr>
          </a:p>
        </p:txBody>
      </p:sp>
    </p:spTree>
    <p:extLst>
      <p:ext uri="{BB962C8B-B14F-4D97-AF65-F5344CB8AC3E}">
        <p14:creationId xmlns:p14="http://schemas.microsoft.com/office/powerpoint/2010/main" val="29439440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215327B-27D1-874F-8AAE-29315A43513A}"/>
              </a:ext>
            </a:extLst>
          </p:cNvPr>
          <p:cNvSpPr>
            <a:spLocks noGrp="1"/>
          </p:cNvSpPr>
          <p:nvPr>
            <p:ph type="title"/>
          </p:nvPr>
        </p:nvSpPr>
        <p:spPr>
          <a:xfrm>
            <a:off x="1179226" y="826680"/>
            <a:ext cx="9833548" cy="1325563"/>
          </a:xfrm>
        </p:spPr>
        <p:txBody>
          <a:bodyPr>
            <a:normAutofit/>
          </a:bodyPr>
          <a:lstStyle/>
          <a:p>
            <a:pPr algn="ctr"/>
            <a:r>
              <a:rPr lang="en-US" sz="4000">
                <a:solidFill>
                  <a:srgbClr val="FFFFFF"/>
                </a:solidFill>
              </a:rPr>
              <a:t>$/MHZ-POP</a:t>
            </a:r>
          </a:p>
        </p:txBody>
      </p:sp>
      <p:sp>
        <p:nvSpPr>
          <p:cNvPr id="3" name="Content Placeholder 2">
            <a:extLst>
              <a:ext uri="{FF2B5EF4-FFF2-40B4-BE49-F238E27FC236}">
                <a16:creationId xmlns:a16="http://schemas.microsoft.com/office/drawing/2014/main" id="{4E682D3E-BF6B-3145-861F-D164F8AEA59C}"/>
              </a:ext>
            </a:extLst>
          </p:cNvPr>
          <p:cNvSpPr>
            <a:spLocks noGrp="1"/>
          </p:cNvSpPr>
          <p:nvPr>
            <p:ph idx="1"/>
          </p:nvPr>
        </p:nvSpPr>
        <p:spPr>
          <a:xfrm>
            <a:off x="1179226" y="3092970"/>
            <a:ext cx="9833548" cy="3285796"/>
          </a:xfrm>
        </p:spPr>
        <p:txBody>
          <a:bodyPr>
            <a:normAutofit/>
          </a:bodyPr>
          <a:lstStyle/>
          <a:p>
            <a:r>
              <a:rPr lang="en-US" sz="3200" dirty="0">
                <a:solidFill>
                  <a:srgbClr val="000000"/>
                </a:solidFill>
              </a:rPr>
              <a:t>Characteristics:</a:t>
            </a:r>
          </a:p>
          <a:p>
            <a:pPr lvl="1"/>
            <a:r>
              <a:rPr lang="en-US" dirty="0">
                <a:solidFill>
                  <a:srgbClr val="000000"/>
                </a:solidFill>
              </a:rPr>
              <a:t>Normalized metric </a:t>
            </a:r>
          </a:p>
          <a:p>
            <a:pPr lvl="2"/>
            <a:r>
              <a:rPr lang="en-US" sz="2400" dirty="0">
                <a:solidFill>
                  <a:srgbClr val="000000"/>
                </a:solidFill>
              </a:rPr>
              <a:t>Converts transaction values for bundles of rights into normalized spectrum </a:t>
            </a:r>
            <a:r>
              <a:rPr lang="en-US" sz="2400" i="1" dirty="0">
                <a:solidFill>
                  <a:srgbClr val="000000"/>
                </a:solidFill>
              </a:rPr>
              <a:t>price</a:t>
            </a:r>
            <a:r>
              <a:rPr lang="en-US" sz="2400" dirty="0">
                <a:solidFill>
                  <a:srgbClr val="000000"/>
                </a:solidFill>
              </a:rPr>
              <a:t> metric.</a:t>
            </a:r>
          </a:p>
          <a:p>
            <a:pPr lvl="1"/>
            <a:r>
              <a:rPr lang="en-US" dirty="0">
                <a:solidFill>
                  <a:srgbClr val="000000"/>
                </a:solidFill>
              </a:rPr>
              <a:t>Computation</a:t>
            </a:r>
          </a:p>
          <a:p>
            <a:pPr lvl="2"/>
            <a:r>
              <a:rPr lang="en-US" sz="2400" dirty="0">
                <a:solidFill>
                  <a:srgbClr val="000000"/>
                </a:solidFill>
              </a:rPr>
              <a:t>Divide the total value of a spectrum transaction ($) by normalized quantity metric – number of MHz in license times population in license coverage area</a:t>
            </a:r>
          </a:p>
          <a:p>
            <a:pPr marL="0" indent="0">
              <a:buNone/>
            </a:pPr>
            <a:endParaRPr lang="en-US" sz="3200" dirty="0">
              <a:solidFill>
                <a:srgbClr val="000000"/>
              </a:solidFill>
            </a:endParaRPr>
          </a:p>
        </p:txBody>
      </p:sp>
    </p:spTree>
    <p:extLst>
      <p:ext uri="{BB962C8B-B14F-4D97-AF65-F5344CB8AC3E}">
        <p14:creationId xmlns:p14="http://schemas.microsoft.com/office/powerpoint/2010/main" val="37328722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8E65BF86-4254-7247-A10C-4096E8BD157E}"/>
              </a:ext>
            </a:extLst>
          </p:cNvPr>
          <p:cNvSpPr>
            <a:spLocks noGrp="1"/>
          </p:cNvSpPr>
          <p:nvPr>
            <p:ph type="title"/>
          </p:nvPr>
        </p:nvSpPr>
        <p:spPr>
          <a:xfrm>
            <a:off x="1179226" y="826680"/>
            <a:ext cx="9833548" cy="1325563"/>
          </a:xfrm>
        </p:spPr>
        <p:txBody>
          <a:bodyPr>
            <a:normAutofit/>
          </a:bodyPr>
          <a:lstStyle/>
          <a:p>
            <a:pPr algn="ctr"/>
            <a:r>
              <a:rPr lang="en-US" sz="4000">
                <a:solidFill>
                  <a:srgbClr val="FFFFFF"/>
                </a:solidFill>
              </a:rPr>
              <a:t>$/MHz-POP</a:t>
            </a:r>
          </a:p>
        </p:txBody>
      </p:sp>
      <p:sp>
        <p:nvSpPr>
          <p:cNvPr id="3" name="Content Placeholder 2">
            <a:extLst>
              <a:ext uri="{FF2B5EF4-FFF2-40B4-BE49-F238E27FC236}">
                <a16:creationId xmlns:a16="http://schemas.microsoft.com/office/drawing/2014/main" id="{77766AE9-8C03-3249-9338-BDADBB61F7BF}"/>
              </a:ext>
            </a:extLst>
          </p:cNvPr>
          <p:cNvSpPr>
            <a:spLocks noGrp="1"/>
          </p:cNvSpPr>
          <p:nvPr>
            <p:ph idx="1"/>
          </p:nvPr>
        </p:nvSpPr>
        <p:spPr>
          <a:xfrm>
            <a:off x="1179226" y="3092969"/>
            <a:ext cx="9833548" cy="3164611"/>
          </a:xfrm>
        </p:spPr>
        <p:txBody>
          <a:bodyPr>
            <a:normAutofit/>
          </a:bodyPr>
          <a:lstStyle/>
          <a:p>
            <a:r>
              <a:rPr lang="en-US" sz="2400" dirty="0">
                <a:solidFill>
                  <a:srgbClr val="000000"/>
                </a:solidFill>
              </a:rPr>
              <a:t>Characteristics:</a:t>
            </a:r>
          </a:p>
          <a:p>
            <a:pPr lvl="1"/>
            <a:r>
              <a:rPr lang="en-US" dirty="0">
                <a:solidFill>
                  <a:srgbClr val="000000"/>
                </a:solidFill>
              </a:rPr>
              <a:t>Captures key features to determine private value of spectrum rights transferred via spectrum transactions.</a:t>
            </a:r>
          </a:p>
          <a:p>
            <a:pPr lvl="2"/>
            <a:r>
              <a:rPr lang="en-US" sz="2400" dirty="0">
                <a:solidFill>
                  <a:srgbClr val="000000"/>
                </a:solidFill>
              </a:rPr>
              <a:t>Large frequency range -&gt; more spectrum -&gt; higher capacity </a:t>
            </a:r>
          </a:p>
          <a:p>
            <a:pPr lvl="2"/>
            <a:r>
              <a:rPr lang="en-US" sz="2400" dirty="0">
                <a:solidFill>
                  <a:srgbClr val="000000"/>
                </a:solidFill>
              </a:rPr>
              <a:t>Large geographical area -&gt; more coverage -&gt; higher revenue</a:t>
            </a:r>
          </a:p>
          <a:p>
            <a:pPr lvl="1"/>
            <a:r>
              <a:rPr lang="en-US" dirty="0">
                <a:solidFill>
                  <a:srgbClr val="000000"/>
                </a:solidFill>
              </a:rPr>
              <a:t>Leveraged to compare values across individual license and estimate value of unique licenses.</a:t>
            </a:r>
          </a:p>
          <a:p>
            <a:pPr lvl="1"/>
            <a:r>
              <a:rPr lang="en-US" dirty="0">
                <a:solidFill>
                  <a:srgbClr val="000000"/>
                </a:solidFill>
              </a:rPr>
              <a:t>Used as the basis for econometric modeling</a:t>
            </a:r>
          </a:p>
          <a:p>
            <a:pPr marL="914400" lvl="2" indent="0">
              <a:buNone/>
            </a:pPr>
            <a:endParaRPr lang="en-US" sz="2400" dirty="0">
              <a:solidFill>
                <a:srgbClr val="000000"/>
              </a:solidFill>
            </a:endParaRPr>
          </a:p>
          <a:p>
            <a:endParaRPr lang="en-US" sz="2400" dirty="0">
              <a:solidFill>
                <a:srgbClr val="000000"/>
              </a:solidFill>
            </a:endParaRPr>
          </a:p>
          <a:p>
            <a:pPr lvl="1"/>
            <a:endParaRPr lang="en-US" dirty="0">
              <a:solidFill>
                <a:srgbClr val="000000"/>
              </a:solidFill>
            </a:endParaRPr>
          </a:p>
        </p:txBody>
      </p:sp>
    </p:spTree>
    <p:extLst>
      <p:ext uri="{BB962C8B-B14F-4D97-AF65-F5344CB8AC3E}">
        <p14:creationId xmlns:p14="http://schemas.microsoft.com/office/powerpoint/2010/main" val="18319398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215327B-27D1-874F-8AAE-29315A43513A}"/>
              </a:ext>
            </a:extLst>
          </p:cNvPr>
          <p:cNvSpPr>
            <a:spLocks noGrp="1"/>
          </p:cNvSpPr>
          <p:nvPr>
            <p:ph type="title"/>
          </p:nvPr>
        </p:nvSpPr>
        <p:spPr>
          <a:xfrm>
            <a:off x="1179226" y="826680"/>
            <a:ext cx="9833548" cy="1325563"/>
          </a:xfrm>
        </p:spPr>
        <p:txBody>
          <a:bodyPr>
            <a:normAutofit/>
          </a:bodyPr>
          <a:lstStyle/>
          <a:p>
            <a:pPr algn="ctr"/>
            <a:r>
              <a:rPr lang="en-US" sz="4000">
                <a:solidFill>
                  <a:srgbClr val="FFFFFF"/>
                </a:solidFill>
              </a:rPr>
              <a:t>$/MHZ-POP</a:t>
            </a:r>
          </a:p>
        </p:txBody>
      </p:sp>
      <p:sp>
        <p:nvSpPr>
          <p:cNvPr id="3" name="Content Placeholder 2">
            <a:extLst>
              <a:ext uri="{FF2B5EF4-FFF2-40B4-BE49-F238E27FC236}">
                <a16:creationId xmlns:a16="http://schemas.microsoft.com/office/drawing/2014/main" id="{4E682D3E-BF6B-3145-861F-D164F8AEA59C}"/>
              </a:ext>
            </a:extLst>
          </p:cNvPr>
          <p:cNvSpPr>
            <a:spLocks noGrp="1"/>
          </p:cNvSpPr>
          <p:nvPr>
            <p:ph idx="1"/>
          </p:nvPr>
        </p:nvSpPr>
        <p:spPr>
          <a:xfrm>
            <a:off x="1179226" y="2842351"/>
            <a:ext cx="9833548" cy="3899971"/>
          </a:xfrm>
        </p:spPr>
        <p:txBody>
          <a:bodyPr>
            <a:normAutofit fontScale="92500" lnSpcReduction="10000"/>
          </a:bodyPr>
          <a:lstStyle/>
          <a:p>
            <a:r>
              <a:rPr lang="en-US" sz="2400" dirty="0">
                <a:solidFill>
                  <a:srgbClr val="000000"/>
                </a:solidFill>
              </a:rPr>
              <a:t>Benefits</a:t>
            </a:r>
          </a:p>
          <a:p>
            <a:pPr lvl="1"/>
            <a:r>
              <a:rPr lang="en-US" dirty="0">
                <a:solidFill>
                  <a:srgbClr val="000000"/>
                </a:solidFill>
              </a:rPr>
              <a:t>Comparability across</a:t>
            </a:r>
          </a:p>
          <a:p>
            <a:pPr lvl="2"/>
            <a:r>
              <a:rPr lang="en-US" sz="2400" dirty="0">
                <a:solidFill>
                  <a:srgbClr val="000000"/>
                </a:solidFill>
              </a:rPr>
              <a:t>Spectrum transactions</a:t>
            </a:r>
          </a:p>
          <a:p>
            <a:pPr lvl="2"/>
            <a:r>
              <a:rPr lang="en-US" sz="2400" dirty="0">
                <a:solidFill>
                  <a:srgbClr val="000000"/>
                </a:solidFill>
              </a:rPr>
              <a:t>Frequency bands</a:t>
            </a:r>
          </a:p>
          <a:p>
            <a:pPr lvl="2"/>
            <a:r>
              <a:rPr lang="en-US" sz="2400" dirty="0">
                <a:solidFill>
                  <a:srgbClr val="000000"/>
                </a:solidFill>
              </a:rPr>
              <a:t>Geographic areas</a:t>
            </a:r>
          </a:p>
          <a:p>
            <a:pPr lvl="2"/>
            <a:r>
              <a:rPr lang="en-US" sz="2400" dirty="0">
                <a:solidFill>
                  <a:srgbClr val="000000"/>
                </a:solidFill>
              </a:rPr>
              <a:t>Time…</a:t>
            </a:r>
          </a:p>
          <a:p>
            <a:pPr lvl="1"/>
            <a:r>
              <a:rPr lang="en-US" dirty="0">
                <a:solidFill>
                  <a:srgbClr val="000000"/>
                </a:solidFill>
              </a:rPr>
              <a:t>Allows to</a:t>
            </a:r>
            <a:r>
              <a:rPr lang="en-US" baseline="30000" dirty="0">
                <a:solidFill>
                  <a:srgbClr val="000000"/>
                </a:solidFill>
              </a:rPr>
              <a:t>*</a:t>
            </a:r>
            <a:r>
              <a:rPr lang="en-US" dirty="0">
                <a:solidFill>
                  <a:srgbClr val="000000"/>
                </a:solidFill>
              </a:rPr>
              <a:t>:</a:t>
            </a:r>
          </a:p>
          <a:p>
            <a:pPr lvl="2"/>
            <a:r>
              <a:rPr lang="en-US" sz="2400" dirty="0">
                <a:solidFill>
                  <a:srgbClr val="000000"/>
                </a:solidFill>
              </a:rPr>
              <a:t>Estimate the normalized value of any wireless broadband spectrum license</a:t>
            </a:r>
          </a:p>
          <a:p>
            <a:pPr lvl="2"/>
            <a:r>
              <a:rPr lang="en-US" sz="2400" dirty="0">
                <a:solidFill>
                  <a:srgbClr val="000000"/>
                </a:solidFill>
              </a:rPr>
              <a:t>Compare it to other bands</a:t>
            </a:r>
          </a:p>
          <a:p>
            <a:pPr lvl="2"/>
            <a:r>
              <a:rPr lang="en-US" sz="2400" dirty="0">
                <a:solidFill>
                  <a:srgbClr val="000000"/>
                </a:solidFill>
              </a:rPr>
              <a:t>Convert it to the total license value</a:t>
            </a:r>
          </a:p>
          <a:p>
            <a:pPr marL="914400" lvl="2" indent="0">
              <a:buNone/>
            </a:pPr>
            <a:endParaRPr lang="en-US" sz="1800" baseline="30000" dirty="0">
              <a:solidFill>
                <a:srgbClr val="000000"/>
              </a:solidFill>
            </a:endParaRPr>
          </a:p>
          <a:p>
            <a:pPr marL="457200" lvl="1" indent="0" algn="r">
              <a:buNone/>
            </a:pPr>
            <a:r>
              <a:rPr lang="en-US" sz="1400" dirty="0">
                <a:solidFill>
                  <a:srgbClr val="000000"/>
                </a:solidFill>
              </a:rPr>
              <a:t>* provided we make specific adjustments for the unique characteristics of a spectrum license</a:t>
            </a:r>
          </a:p>
        </p:txBody>
      </p:sp>
    </p:spTree>
    <p:extLst>
      <p:ext uri="{BB962C8B-B14F-4D97-AF65-F5344CB8AC3E}">
        <p14:creationId xmlns:p14="http://schemas.microsoft.com/office/powerpoint/2010/main" val="35756953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4D2A2B4-E1E3-CC4B-9D84-E31D293279EC}"/>
              </a:ext>
            </a:extLst>
          </p:cNvPr>
          <p:cNvSpPr>
            <a:spLocks noGrp="1"/>
          </p:cNvSpPr>
          <p:nvPr>
            <p:ph type="title"/>
          </p:nvPr>
        </p:nvSpPr>
        <p:spPr>
          <a:xfrm>
            <a:off x="1179226" y="826680"/>
            <a:ext cx="9833548" cy="1325563"/>
          </a:xfrm>
        </p:spPr>
        <p:txBody>
          <a:bodyPr>
            <a:normAutofit/>
          </a:bodyPr>
          <a:lstStyle/>
          <a:p>
            <a:pPr algn="ctr"/>
            <a:r>
              <a:rPr lang="en-US" sz="4000">
                <a:solidFill>
                  <a:srgbClr val="FFFFFF"/>
                </a:solidFill>
              </a:rPr>
              <a:t>Challenges</a:t>
            </a:r>
          </a:p>
        </p:txBody>
      </p:sp>
      <p:sp>
        <p:nvSpPr>
          <p:cNvPr id="3" name="Content Placeholder 2">
            <a:extLst>
              <a:ext uri="{FF2B5EF4-FFF2-40B4-BE49-F238E27FC236}">
                <a16:creationId xmlns:a16="http://schemas.microsoft.com/office/drawing/2014/main" id="{E6EB6C8C-83AF-7040-8F24-C41D27739534}"/>
              </a:ext>
            </a:extLst>
          </p:cNvPr>
          <p:cNvSpPr>
            <a:spLocks noGrp="1"/>
          </p:cNvSpPr>
          <p:nvPr>
            <p:ph idx="1"/>
          </p:nvPr>
        </p:nvSpPr>
        <p:spPr>
          <a:xfrm>
            <a:off x="1179226" y="3092970"/>
            <a:ext cx="9833548" cy="2693976"/>
          </a:xfrm>
        </p:spPr>
        <p:txBody>
          <a:bodyPr>
            <a:normAutofit/>
          </a:bodyPr>
          <a:lstStyle/>
          <a:p>
            <a:r>
              <a:rPr lang="en-US" dirty="0">
                <a:solidFill>
                  <a:srgbClr val="000000"/>
                </a:solidFill>
              </a:rPr>
              <a:t>Spectrum license profitability not directly observable</a:t>
            </a:r>
          </a:p>
          <a:p>
            <a:r>
              <a:rPr lang="en-US" dirty="0">
                <a:solidFill>
                  <a:srgbClr val="000000"/>
                </a:solidFill>
              </a:rPr>
              <a:t>Lack of transactional data</a:t>
            </a:r>
          </a:p>
          <a:p>
            <a:r>
              <a:rPr lang="en-US" dirty="0">
                <a:solidFill>
                  <a:srgbClr val="000000"/>
                </a:solidFill>
              </a:rPr>
              <a:t>Complexity of modeling costs or revenues from services.</a:t>
            </a:r>
          </a:p>
          <a:p>
            <a:r>
              <a:rPr lang="en-US" dirty="0">
                <a:solidFill>
                  <a:srgbClr val="000000"/>
                </a:solidFill>
              </a:rPr>
              <a:t>Development of more complex networks (e.g., 5G)</a:t>
            </a:r>
          </a:p>
        </p:txBody>
      </p:sp>
    </p:spTree>
    <p:extLst>
      <p:ext uri="{BB962C8B-B14F-4D97-AF65-F5344CB8AC3E}">
        <p14:creationId xmlns:p14="http://schemas.microsoft.com/office/powerpoint/2010/main" val="26622354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86197D16-FE75-4A0E-A0C9-28C0F04A43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557022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FA8FCEC6-4B30-4FF2-8B32-504BEAEA3A1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rcRect t="45716" b="9820"/>
          <a:stretch>
            <a:fillRect/>
          </a:stretch>
        </p:blipFill>
        <p:spPr>
          <a:xfrm>
            <a:off x="0" y="3808676"/>
            <a:ext cx="12192000" cy="3049325"/>
          </a:xfrm>
          <a:custGeom>
            <a:avLst/>
            <a:gdLst>
              <a:gd name="connsiteX0" fmla="*/ 0 w 12192000"/>
              <a:gd name="connsiteY0" fmla="*/ 0 h 3049325"/>
              <a:gd name="connsiteX1" fmla="*/ 12192000 w 12192000"/>
              <a:gd name="connsiteY1" fmla="*/ 0 h 3049325"/>
              <a:gd name="connsiteX2" fmla="*/ 12192000 w 12192000"/>
              <a:gd name="connsiteY2" fmla="*/ 3049325 h 3049325"/>
              <a:gd name="connsiteX3" fmla="*/ 0 w 12192000"/>
              <a:gd name="connsiteY3" fmla="*/ 3049325 h 3049325"/>
            </a:gdLst>
            <a:ahLst/>
            <a:cxnLst>
              <a:cxn ang="0">
                <a:pos x="connsiteX0" y="connsiteY0"/>
              </a:cxn>
              <a:cxn ang="0">
                <a:pos x="connsiteX1" y="connsiteY1"/>
              </a:cxn>
              <a:cxn ang="0">
                <a:pos x="connsiteX2" y="connsiteY2"/>
              </a:cxn>
              <a:cxn ang="0">
                <a:pos x="connsiteX3" y="connsiteY3"/>
              </a:cxn>
            </a:cxnLst>
            <a:rect l="l" t="t" r="r" b="b"/>
            <a:pathLst>
              <a:path w="12192000" h="3049325">
                <a:moveTo>
                  <a:pt x="0" y="0"/>
                </a:moveTo>
                <a:lnTo>
                  <a:pt x="12192000" y="0"/>
                </a:lnTo>
                <a:lnTo>
                  <a:pt x="12192000" y="3049325"/>
                </a:lnTo>
                <a:lnTo>
                  <a:pt x="0" y="3049325"/>
                </a:lnTo>
                <a:close/>
              </a:path>
            </a:pathLst>
          </a:custGeom>
        </p:spPr>
      </p:pic>
      <p:sp>
        <p:nvSpPr>
          <p:cNvPr id="2" name="Title 1">
            <a:extLst>
              <a:ext uri="{FF2B5EF4-FFF2-40B4-BE49-F238E27FC236}">
                <a16:creationId xmlns:a16="http://schemas.microsoft.com/office/drawing/2014/main" id="{ECF6FE47-6CA0-144F-B624-BE51053E67F1}"/>
              </a:ext>
            </a:extLst>
          </p:cNvPr>
          <p:cNvSpPr>
            <a:spLocks noGrp="1"/>
          </p:cNvSpPr>
          <p:nvPr>
            <p:ph type="title"/>
          </p:nvPr>
        </p:nvSpPr>
        <p:spPr>
          <a:xfrm>
            <a:off x="804484" y="1191796"/>
            <a:ext cx="10021446" cy="2976344"/>
          </a:xfrm>
        </p:spPr>
        <p:txBody>
          <a:bodyPr vert="horz" lIns="91440" tIns="45720" rIns="91440" bIns="45720" rtlCol="0" anchor="ctr">
            <a:normAutofit/>
          </a:bodyPr>
          <a:lstStyle/>
          <a:p>
            <a:r>
              <a:rPr lang="en-US" sz="6600" kern="1200">
                <a:solidFill>
                  <a:srgbClr val="FFFFFF"/>
                </a:solidFill>
                <a:latin typeface="+mj-lt"/>
                <a:ea typeface="+mj-ea"/>
                <a:cs typeface="+mj-cs"/>
              </a:rPr>
              <a:t>Market and Technical Trends</a:t>
            </a:r>
          </a:p>
        </p:txBody>
      </p:sp>
      <p:sp>
        <p:nvSpPr>
          <p:cNvPr id="3" name="Text Placeholder 2">
            <a:extLst>
              <a:ext uri="{FF2B5EF4-FFF2-40B4-BE49-F238E27FC236}">
                <a16:creationId xmlns:a16="http://schemas.microsoft.com/office/drawing/2014/main" id="{F193B5CA-878B-D648-8355-8369234A95F3}"/>
              </a:ext>
            </a:extLst>
          </p:cNvPr>
          <p:cNvSpPr>
            <a:spLocks noGrp="1"/>
          </p:cNvSpPr>
          <p:nvPr>
            <p:ph type="body" idx="1"/>
          </p:nvPr>
        </p:nvSpPr>
        <p:spPr>
          <a:xfrm>
            <a:off x="804788" y="5318990"/>
            <a:ext cx="9416898" cy="723670"/>
          </a:xfrm>
        </p:spPr>
        <p:txBody>
          <a:bodyPr vert="horz" lIns="91440" tIns="45720" rIns="91440" bIns="45720" rtlCol="0" anchor="t">
            <a:normAutofit/>
          </a:bodyPr>
          <a:lstStyle/>
          <a:p>
            <a:r>
              <a:rPr lang="en-US" sz="1800" kern="1200" dirty="0">
                <a:solidFill>
                  <a:srgbClr val="000000"/>
                </a:solidFill>
                <a:latin typeface="+mn-lt"/>
                <a:ea typeface="+mn-ea"/>
                <a:cs typeface="+mn-cs"/>
              </a:rPr>
              <a:t>Shaping current Telecom Environment</a:t>
            </a:r>
          </a:p>
        </p:txBody>
      </p:sp>
    </p:spTree>
    <p:extLst>
      <p:ext uri="{BB962C8B-B14F-4D97-AF65-F5344CB8AC3E}">
        <p14:creationId xmlns:p14="http://schemas.microsoft.com/office/powerpoint/2010/main" val="5291746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139CB80E-2EB8-1F44-834A-E73B2496EC20}"/>
              </a:ext>
            </a:extLst>
          </p:cNvPr>
          <p:cNvSpPr>
            <a:spLocks noGrp="1"/>
          </p:cNvSpPr>
          <p:nvPr>
            <p:ph type="title"/>
          </p:nvPr>
        </p:nvSpPr>
        <p:spPr>
          <a:xfrm>
            <a:off x="640079" y="2053641"/>
            <a:ext cx="3669161" cy="2760098"/>
          </a:xfrm>
        </p:spPr>
        <p:txBody>
          <a:bodyPr>
            <a:normAutofit/>
          </a:bodyPr>
          <a:lstStyle/>
          <a:p>
            <a:r>
              <a:rPr lang="en-US" dirty="0">
                <a:solidFill>
                  <a:srgbClr val="FFFFFF"/>
                </a:solidFill>
              </a:rPr>
              <a:t>Spectrum Sharing— The only feasible future</a:t>
            </a:r>
          </a:p>
        </p:txBody>
      </p:sp>
      <p:sp>
        <p:nvSpPr>
          <p:cNvPr id="3" name="Content Placeholder 2">
            <a:extLst>
              <a:ext uri="{FF2B5EF4-FFF2-40B4-BE49-F238E27FC236}">
                <a16:creationId xmlns:a16="http://schemas.microsoft.com/office/drawing/2014/main" id="{58E188A4-9530-B942-B374-FAA3B0B7078D}"/>
              </a:ext>
            </a:extLst>
          </p:cNvPr>
          <p:cNvSpPr>
            <a:spLocks noGrp="1"/>
          </p:cNvSpPr>
          <p:nvPr>
            <p:ph idx="1"/>
          </p:nvPr>
        </p:nvSpPr>
        <p:spPr>
          <a:xfrm>
            <a:off x="6090574" y="801866"/>
            <a:ext cx="5306084" cy="5230634"/>
          </a:xfrm>
        </p:spPr>
        <p:txBody>
          <a:bodyPr anchor="ctr">
            <a:normAutofit/>
          </a:bodyPr>
          <a:lstStyle/>
          <a:p>
            <a:r>
              <a:rPr lang="en-US" sz="2200" dirty="0">
                <a:solidFill>
                  <a:srgbClr val="000000"/>
                </a:solidFill>
              </a:rPr>
              <a:t>Consider nuances between the exclusive-use vs. shared spectrum poles</a:t>
            </a:r>
          </a:p>
          <a:p>
            <a:pPr lvl="1"/>
            <a:r>
              <a:rPr lang="en-US" sz="2200" dirty="0">
                <a:solidFill>
                  <a:srgbClr val="000000"/>
                </a:solidFill>
              </a:rPr>
              <a:t>Different definitions of property rights</a:t>
            </a:r>
          </a:p>
          <a:p>
            <a:pPr lvl="1"/>
            <a:r>
              <a:rPr lang="en-US" sz="2200" dirty="0">
                <a:solidFill>
                  <a:srgbClr val="000000"/>
                </a:solidFill>
              </a:rPr>
              <a:t>Create specialized bundles of rights</a:t>
            </a:r>
          </a:p>
          <a:p>
            <a:pPr lvl="2"/>
            <a:r>
              <a:rPr lang="en-US" sz="2200" dirty="0">
                <a:solidFill>
                  <a:srgbClr val="000000"/>
                </a:solidFill>
              </a:rPr>
              <a:t>Adapt to services and requirements of incumbents and new entrants</a:t>
            </a:r>
          </a:p>
          <a:p>
            <a:pPr lvl="2"/>
            <a:r>
              <a:rPr lang="en-US" sz="2200" dirty="0">
                <a:solidFill>
                  <a:srgbClr val="000000"/>
                </a:solidFill>
              </a:rPr>
              <a:t>“Patchwork of rights”</a:t>
            </a:r>
          </a:p>
          <a:p>
            <a:r>
              <a:rPr lang="en-US" sz="2200" dirty="0">
                <a:solidFill>
                  <a:srgbClr val="000000"/>
                </a:solidFill>
              </a:rPr>
              <a:t>Complex sharing and rights arrangements</a:t>
            </a:r>
          </a:p>
          <a:p>
            <a:pPr lvl="1"/>
            <a:r>
              <a:rPr lang="en-US" sz="2200" dirty="0">
                <a:solidFill>
                  <a:srgbClr val="000000"/>
                </a:solidFill>
              </a:rPr>
              <a:t>Diversified rights regimes</a:t>
            </a:r>
          </a:p>
          <a:p>
            <a:pPr lvl="2"/>
            <a:r>
              <a:rPr lang="en-US" sz="2200" dirty="0">
                <a:solidFill>
                  <a:srgbClr val="000000"/>
                </a:solidFill>
              </a:rPr>
              <a:t>More factors affect the definition of rights</a:t>
            </a:r>
          </a:p>
          <a:p>
            <a:pPr lvl="1"/>
            <a:r>
              <a:rPr lang="en-US" sz="2200" dirty="0">
                <a:solidFill>
                  <a:srgbClr val="000000"/>
                </a:solidFill>
              </a:rPr>
              <a:t>Diverse entities with reduced priorities or obligations to share</a:t>
            </a:r>
          </a:p>
        </p:txBody>
      </p:sp>
    </p:spTree>
    <p:extLst>
      <p:ext uri="{BB962C8B-B14F-4D97-AF65-F5344CB8AC3E}">
        <p14:creationId xmlns:p14="http://schemas.microsoft.com/office/powerpoint/2010/main" val="16213198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139CB80E-2EB8-1F44-834A-E73B2496EC20}"/>
              </a:ext>
            </a:extLst>
          </p:cNvPr>
          <p:cNvSpPr>
            <a:spLocks noGrp="1"/>
          </p:cNvSpPr>
          <p:nvPr>
            <p:ph type="title"/>
          </p:nvPr>
        </p:nvSpPr>
        <p:spPr>
          <a:xfrm>
            <a:off x="640079" y="2053641"/>
            <a:ext cx="3669161" cy="2760098"/>
          </a:xfrm>
        </p:spPr>
        <p:txBody>
          <a:bodyPr>
            <a:normAutofit/>
          </a:bodyPr>
          <a:lstStyle/>
          <a:p>
            <a:r>
              <a:rPr lang="en-US">
                <a:solidFill>
                  <a:srgbClr val="FFFFFF"/>
                </a:solidFill>
              </a:rPr>
              <a:t>Spectrum Sharing— The only feasible future</a:t>
            </a:r>
          </a:p>
        </p:txBody>
      </p:sp>
      <p:sp>
        <p:nvSpPr>
          <p:cNvPr id="3" name="Content Placeholder 2">
            <a:extLst>
              <a:ext uri="{FF2B5EF4-FFF2-40B4-BE49-F238E27FC236}">
                <a16:creationId xmlns:a16="http://schemas.microsoft.com/office/drawing/2014/main" id="{58E188A4-9530-B942-B374-FAA3B0B7078D}"/>
              </a:ext>
            </a:extLst>
          </p:cNvPr>
          <p:cNvSpPr>
            <a:spLocks noGrp="1"/>
          </p:cNvSpPr>
          <p:nvPr>
            <p:ph idx="1"/>
          </p:nvPr>
        </p:nvSpPr>
        <p:spPr>
          <a:xfrm>
            <a:off x="6096000" y="613007"/>
            <a:ext cx="5306084" cy="5631985"/>
          </a:xfrm>
        </p:spPr>
        <p:txBody>
          <a:bodyPr anchor="ctr">
            <a:normAutofit lnSpcReduction="10000"/>
          </a:bodyPr>
          <a:lstStyle/>
          <a:p>
            <a:r>
              <a:rPr lang="en-US" sz="2400" dirty="0">
                <a:solidFill>
                  <a:srgbClr val="000000"/>
                </a:solidFill>
              </a:rPr>
              <a:t>Cost/benefit analysis becomes more complex</a:t>
            </a:r>
          </a:p>
          <a:p>
            <a:pPr lvl="1"/>
            <a:r>
              <a:rPr lang="en-US" i="1" dirty="0">
                <a:solidFill>
                  <a:srgbClr val="000000"/>
                </a:solidFill>
              </a:rPr>
              <a:t>How do we properly define the value of specific resources?</a:t>
            </a:r>
          </a:p>
          <a:p>
            <a:r>
              <a:rPr lang="en-US" sz="2400" dirty="0">
                <a:solidFill>
                  <a:srgbClr val="000000"/>
                </a:solidFill>
              </a:rPr>
              <a:t>New challenge includes navigating through rights’ patchwork and assembling resources that can satisfy different types of services.</a:t>
            </a:r>
          </a:p>
          <a:p>
            <a:r>
              <a:rPr lang="en-US" sz="2400" dirty="0">
                <a:solidFill>
                  <a:srgbClr val="000000"/>
                </a:solidFill>
              </a:rPr>
              <a:t>As operators increase use of unlicensed or shared spectrum, $/MHz-POP offers a less reliable basis for economic and social value of spectrum.</a:t>
            </a:r>
          </a:p>
          <a:p>
            <a:pPr lvl="1"/>
            <a:r>
              <a:rPr lang="en-US" dirty="0">
                <a:solidFill>
                  <a:srgbClr val="000000"/>
                </a:solidFill>
              </a:rPr>
              <a:t>Operators need to account for </a:t>
            </a:r>
            <a:r>
              <a:rPr lang="en-US" b="1" dirty="0">
                <a:solidFill>
                  <a:srgbClr val="000000"/>
                </a:solidFill>
              </a:rPr>
              <a:t>added value</a:t>
            </a:r>
            <a:endParaRPr lang="en-US" dirty="0">
              <a:solidFill>
                <a:srgbClr val="000000"/>
              </a:solidFill>
            </a:endParaRPr>
          </a:p>
          <a:p>
            <a:pPr lvl="2"/>
            <a:r>
              <a:rPr lang="en-US" sz="2400" dirty="0">
                <a:solidFill>
                  <a:srgbClr val="000000"/>
                </a:solidFill>
              </a:rPr>
              <a:t>Complementary resources across diverse bands and regulatory regimes.</a:t>
            </a:r>
          </a:p>
        </p:txBody>
      </p:sp>
    </p:spTree>
    <p:extLst>
      <p:ext uri="{BB962C8B-B14F-4D97-AF65-F5344CB8AC3E}">
        <p14:creationId xmlns:p14="http://schemas.microsoft.com/office/powerpoint/2010/main" val="5594974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E4C4AC5-D5D4-D348-ABA5-0E93D3CA1308}"/>
              </a:ext>
            </a:extLst>
          </p:cNvPr>
          <p:cNvSpPr>
            <a:spLocks noGrp="1"/>
          </p:cNvSpPr>
          <p:nvPr>
            <p:ph type="title"/>
          </p:nvPr>
        </p:nvSpPr>
        <p:spPr>
          <a:xfrm>
            <a:off x="640079" y="2053641"/>
            <a:ext cx="3669161" cy="2760098"/>
          </a:xfrm>
        </p:spPr>
        <p:txBody>
          <a:bodyPr>
            <a:normAutofit/>
          </a:bodyPr>
          <a:lstStyle/>
          <a:p>
            <a:r>
              <a:rPr lang="en-US">
                <a:solidFill>
                  <a:srgbClr val="FFFFFF"/>
                </a:solidFill>
              </a:rPr>
              <a:t>Current Technologies</a:t>
            </a:r>
          </a:p>
        </p:txBody>
      </p:sp>
      <p:sp>
        <p:nvSpPr>
          <p:cNvPr id="3" name="Content Placeholder 2">
            <a:extLst>
              <a:ext uri="{FF2B5EF4-FFF2-40B4-BE49-F238E27FC236}">
                <a16:creationId xmlns:a16="http://schemas.microsoft.com/office/drawing/2014/main" id="{9DC96D45-B0E9-5E4D-8A57-58E88EDDAE0E}"/>
              </a:ext>
            </a:extLst>
          </p:cNvPr>
          <p:cNvSpPr>
            <a:spLocks noGrp="1"/>
          </p:cNvSpPr>
          <p:nvPr>
            <p:ph idx="1"/>
          </p:nvPr>
        </p:nvSpPr>
        <p:spPr>
          <a:xfrm>
            <a:off x="6090574" y="801866"/>
            <a:ext cx="5306084" cy="5230634"/>
          </a:xfrm>
        </p:spPr>
        <p:txBody>
          <a:bodyPr anchor="ctr">
            <a:normAutofit/>
          </a:bodyPr>
          <a:lstStyle/>
          <a:p>
            <a:r>
              <a:rPr lang="en-US" sz="2400" dirty="0">
                <a:solidFill>
                  <a:srgbClr val="000000"/>
                </a:solidFill>
              </a:rPr>
              <a:t>Sharing and technologies go hand in hand</a:t>
            </a:r>
          </a:p>
          <a:p>
            <a:pPr lvl="1"/>
            <a:r>
              <a:rPr lang="en-US" dirty="0">
                <a:solidFill>
                  <a:srgbClr val="000000"/>
                </a:solidFill>
              </a:rPr>
              <a:t>Technologies should </a:t>
            </a:r>
          </a:p>
          <a:p>
            <a:pPr lvl="2"/>
            <a:r>
              <a:rPr lang="en-US" sz="2400" dirty="0">
                <a:solidFill>
                  <a:srgbClr val="000000"/>
                </a:solidFill>
              </a:rPr>
              <a:t>Help identify sharing opportunities</a:t>
            </a:r>
          </a:p>
          <a:p>
            <a:pPr lvl="2"/>
            <a:r>
              <a:rPr lang="en-US" sz="2400" dirty="0">
                <a:solidFill>
                  <a:srgbClr val="000000"/>
                </a:solidFill>
              </a:rPr>
              <a:t>Detect violations in more constrained and variable settings</a:t>
            </a:r>
          </a:p>
          <a:p>
            <a:pPr lvl="2"/>
            <a:r>
              <a:rPr lang="en-US" sz="2400" dirty="0">
                <a:solidFill>
                  <a:srgbClr val="000000"/>
                </a:solidFill>
              </a:rPr>
              <a:t>Reduce transaction and sharing costs</a:t>
            </a:r>
          </a:p>
          <a:p>
            <a:endParaRPr lang="en-US" sz="2400" dirty="0">
              <a:solidFill>
                <a:srgbClr val="000000"/>
              </a:solidFill>
            </a:endParaRPr>
          </a:p>
        </p:txBody>
      </p:sp>
    </p:spTree>
    <p:extLst>
      <p:ext uri="{BB962C8B-B14F-4D97-AF65-F5344CB8AC3E}">
        <p14:creationId xmlns:p14="http://schemas.microsoft.com/office/powerpoint/2010/main" val="27296984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499AD7B-99D4-4755-8966-F7BA042690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46920"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1A06F89A-489D-4383-94C5-42F7FF2E9A6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489F6A36-0047-B24E-A4F2-12B90CDA1E89}"/>
              </a:ext>
            </a:extLst>
          </p:cNvPr>
          <p:cNvSpPr>
            <a:spLocks noGrp="1"/>
          </p:cNvSpPr>
          <p:nvPr>
            <p:ph type="title"/>
          </p:nvPr>
        </p:nvSpPr>
        <p:spPr>
          <a:xfrm>
            <a:off x="640079" y="2023236"/>
            <a:ext cx="3659777" cy="2820908"/>
          </a:xfrm>
        </p:spPr>
        <p:txBody>
          <a:bodyPr>
            <a:normAutofit/>
          </a:bodyPr>
          <a:lstStyle/>
          <a:p>
            <a:r>
              <a:rPr lang="en-US" sz="4000">
                <a:solidFill>
                  <a:srgbClr val="FFFFFF"/>
                </a:solidFill>
              </a:rPr>
              <a:t>Current Technologies</a:t>
            </a:r>
          </a:p>
        </p:txBody>
      </p:sp>
      <p:graphicFrame>
        <p:nvGraphicFramePr>
          <p:cNvPr id="5" name="Content Placeholder 2">
            <a:extLst>
              <a:ext uri="{FF2B5EF4-FFF2-40B4-BE49-F238E27FC236}">
                <a16:creationId xmlns:a16="http://schemas.microsoft.com/office/drawing/2014/main" id="{23DF7D68-E1F9-4E3C-B3C4-E24E9281AC73}"/>
              </a:ext>
            </a:extLst>
          </p:cNvPr>
          <p:cNvGraphicFramePr>
            <a:graphicFrameLocks noGrp="1"/>
          </p:cNvGraphicFramePr>
          <p:nvPr>
            <p:ph idx="1"/>
            <p:extLst>
              <p:ext uri="{D42A27DB-BD31-4B8C-83A1-F6EECF244321}">
                <p14:modId xmlns:p14="http://schemas.microsoft.com/office/powerpoint/2010/main" val="2385285594"/>
              </p:ext>
            </p:extLst>
          </p:nvPr>
        </p:nvGraphicFramePr>
        <p:xfrm>
          <a:off x="6091238" y="284204"/>
          <a:ext cx="5115491" cy="657379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5163028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86197D16-FE75-4A0E-A0C9-28C0F04A43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557022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FA8FCEC6-4B30-4FF2-8B32-504BEAEA3A1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rcRect t="45716" b="9820"/>
          <a:stretch>
            <a:fillRect/>
          </a:stretch>
        </p:blipFill>
        <p:spPr>
          <a:xfrm>
            <a:off x="0" y="3808676"/>
            <a:ext cx="12192000" cy="3049325"/>
          </a:xfrm>
          <a:custGeom>
            <a:avLst/>
            <a:gdLst>
              <a:gd name="connsiteX0" fmla="*/ 0 w 12192000"/>
              <a:gd name="connsiteY0" fmla="*/ 0 h 3049325"/>
              <a:gd name="connsiteX1" fmla="*/ 12192000 w 12192000"/>
              <a:gd name="connsiteY1" fmla="*/ 0 h 3049325"/>
              <a:gd name="connsiteX2" fmla="*/ 12192000 w 12192000"/>
              <a:gd name="connsiteY2" fmla="*/ 3049325 h 3049325"/>
              <a:gd name="connsiteX3" fmla="*/ 0 w 12192000"/>
              <a:gd name="connsiteY3" fmla="*/ 3049325 h 3049325"/>
            </a:gdLst>
            <a:ahLst/>
            <a:cxnLst>
              <a:cxn ang="0">
                <a:pos x="connsiteX0" y="connsiteY0"/>
              </a:cxn>
              <a:cxn ang="0">
                <a:pos x="connsiteX1" y="connsiteY1"/>
              </a:cxn>
              <a:cxn ang="0">
                <a:pos x="connsiteX2" y="connsiteY2"/>
              </a:cxn>
              <a:cxn ang="0">
                <a:pos x="connsiteX3" y="connsiteY3"/>
              </a:cxn>
            </a:cxnLst>
            <a:rect l="l" t="t" r="r" b="b"/>
            <a:pathLst>
              <a:path w="12192000" h="3049325">
                <a:moveTo>
                  <a:pt x="0" y="0"/>
                </a:moveTo>
                <a:lnTo>
                  <a:pt x="12192000" y="0"/>
                </a:lnTo>
                <a:lnTo>
                  <a:pt x="12192000" y="3049325"/>
                </a:lnTo>
                <a:lnTo>
                  <a:pt x="0" y="3049325"/>
                </a:lnTo>
                <a:close/>
              </a:path>
            </a:pathLst>
          </a:custGeom>
        </p:spPr>
      </p:pic>
      <p:sp>
        <p:nvSpPr>
          <p:cNvPr id="2" name="Title 1">
            <a:extLst>
              <a:ext uri="{FF2B5EF4-FFF2-40B4-BE49-F238E27FC236}">
                <a16:creationId xmlns:a16="http://schemas.microsoft.com/office/drawing/2014/main" id="{B3DB9F50-CFEC-6948-973E-B9E0FA411D78}"/>
              </a:ext>
            </a:extLst>
          </p:cNvPr>
          <p:cNvSpPr>
            <a:spLocks noGrp="1"/>
          </p:cNvSpPr>
          <p:nvPr>
            <p:ph type="title"/>
          </p:nvPr>
        </p:nvSpPr>
        <p:spPr>
          <a:xfrm>
            <a:off x="804484" y="1191796"/>
            <a:ext cx="10021446" cy="2976344"/>
          </a:xfrm>
        </p:spPr>
        <p:txBody>
          <a:bodyPr vert="horz" lIns="91440" tIns="45720" rIns="91440" bIns="45720" rtlCol="0" anchor="ctr">
            <a:normAutofit/>
          </a:bodyPr>
          <a:lstStyle/>
          <a:p>
            <a:r>
              <a:rPr lang="en-US" sz="6600" kern="1200">
                <a:solidFill>
                  <a:srgbClr val="FFFFFF"/>
                </a:solidFill>
                <a:latin typeface="+mj-lt"/>
                <a:ea typeface="+mj-ea"/>
                <a:cs typeface="+mj-cs"/>
              </a:rPr>
              <a:t>What does the future look like?</a:t>
            </a:r>
          </a:p>
        </p:txBody>
      </p:sp>
      <p:sp>
        <p:nvSpPr>
          <p:cNvPr id="3" name="Text Placeholder 2">
            <a:extLst>
              <a:ext uri="{FF2B5EF4-FFF2-40B4-BE49-F238E27FC236}">
                <a16:creationId xmlns:a16="http://schemas.microsoft.com/office/drawing/2014/main" id="{D1EC0F61-2FF3-5546-812D-2BA02FFD7F65}"/>
              </a:ext>
            </a:extLst>
          </p:cNvPr>
          <p:cNvSpPr>
            <a:spLocks noGrp="1"/>
          </p:cNvSpPr>
          <p:nvPr>
            <p:ph type="body" idx="1"/>
          </p:nvPr>
        </p:nvSpPr>
        <p:spPr>
          <a:xfrm>
            <a:off x="804788" y="5318990"/>
            <a:ext cx="9416898" cy="723670"/>
          </a:xfrm>
        </p:spPr>
        <p:txBody>
          <a:bodyPr vert="horz" lIns="91440" tIns="45720" rIns="91440" bIns="45720" rtlCol="0" anchor="t">
            <a:normAutofit/>
          </a:bodyPr>
          <a:lstStyle/>
          <a:p>
            <a:endParaRPr lang="en-US" sz="1800" kern="1200">
              <a:solidFill>
                <a:srgbClr val="000000"/>
              </a:solidFill>
              <a:latin typeface="+mn-lt"/>
              <a:ea typeface="+mn-ea"/>
              <a:cs typeface="+mn-cs"/>
            </a:endParaRPr>
          </a:p>
        </p:txBody>
      </p:sp>
    </p:spTree>
    <p:extLst>
      <p:ext uri="{BB962C8B-B14F-4D97-AF65-F5344CB8AC3E}">
        <p14:creationId xmlns:p14="http://schemas.microsoft.com/office/powerpoint/2010/main" val="10023285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15">
            <a:extLst>
              <a:ext uri="{FF2B5EF4-FFF2-40B4-BE49-F238E27FC236}">
                <a16:creationId xmlns:a16="http://schemas.microsoft.com/office/drawing/2014/main" id="{D8386171-E87D-46AB-8718-4CE2A88748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ounded Rectangle 26">
            <a:extLst>
              <a:ext uri="{FF2B5EF4-FFF2-40B4-BE49-F238E27FC236}">
                <a16:creationId xmlns:a16="http://schemas.microsoft.com/office/drawing/2014/main" id="{207CB456-8849-413C-8210-B663779A32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E513936D-D1EB-4E42-A97F-942BA1F3DF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5DDAF188-2BC3-7840-95C0-4749D0DAABF2}"/>
              </a:ext>
            </a:extLst>
          </p:cNvPr>
          <p:cNvSpPr>
            <a:spLocks noGrp="1"/>
          </p:cNvSpPr>
          <p:nvPr>
            <p:ph type="title"/>
          </p:nvPr>
        </p:nvSpPr>
        <p:spPr>
          <a:xfrm>
            <a:off x="1524000" y="1376362"/>
            <a:ext cx="9144000" cy="2603274"/>
          </a:xfrm>
        </p:spPr>
        <p:txBody>
          <a:bodyPr vert="horz" lIns="91440" tIns="45720" rIns="91440" bIns="45720" rtlCol="0" anchor="b">
            <a:normAutofit/>
          </a:bodyPr>
          <a:lstStyle/>
          <a:p>
            <a:pPr algn="ctr"/>
            <a:r>
              <a:rPr lang="en-US" sz="5400" kern="1200">
                <a:solidFill>
                  <a:schemeClr val="tx1"/>
                </a:solidFill>
                <a:latin typeface="+mj-lt"/>
                <a:ea typeface="+mj-ea"/>
                <a:cs typeface="+mj-cs"/>
              </a:rPr>
              <a:t>Spectrum is an input in the means of production.</a:t>
            </a:r>
          </a:p>
        </p:txBody>
      </p:sp>
      <p:sp>
        <p:nvSpPr>
          <p:cNvPr id="4" name="Text Placeholder 3">
            <a:extLst>
              <a:ext uri="{FF2B5EF4-FFF2-40B4-BE49-F238E27FC236}">
                <a16:creationId xmlns:a16="http://schemas.microsoft.com/office/drawing/2014/main" id="{B7A6C9F5-41B7-1242-B75B-A92D43AAF3D2}"/>
              </a:ext>
            </a:extLst>
          </p:cNvPr>
          <p:cNvSpPr>
            <a:spLocks noGrp="1"/>
          </p:cNvSpPr>
          <p:nvPr>
            <p:ph type="body" idx="1"/>
          </p:nvPr>
        </p:nvSpPr>
        <p:spPr>
          <a:xfrm>
            <a:off x="1524000" y="4118088"/>
            <a:ext cx="9144000" cy="1393711"/>
          </a:xfrm>
        </p:spPr>
        <p:txBody>
          <a:bodyPr vert="horz" lIns="91440" tIns="45720" rIns="91440" bIns="45720" rtlCol="0">
            <a:normAutofit/>
          </a:bodyPr>
          <a:lstStyle/>
          <a:p>
            <a:pPr algn="ctr"/>
            <a:r>
              <a:rPr lang="en-US" kern="1200" dirty="0">
                <a:solidFill>
                  <a:schemeClr val="tx1"/>
                </a:solidFill>
                <a:latin typeface="+mn-lt"/>
                <a:ea typeface="+mn-ea"/>
                <a:cs typeface="+mn-cs"/>
              </a:rPr>
              <a:t>Its value is derived from the value of the products and services generated by using the spectrum</a:t>
            </a:r>
          </a:p>
        </p:txBody>
      </p:sp>
    </p:spTree>
    <p:extLst>
      <p:ext uri="{BB962C8B-B14F-4D97-AF65-F5344CB8AC3E}">
        <p14:creationId xmlns:p14="http://schemas.microsoft.com/office/powerpoint/2010/main" val="7848783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AA2E5B8-8088-7A4E-AD06-3776BB68F9CB}"/>
              </a:ext>
            </a:extLst>
          </p:cNvPr>
          <p:cNvSpPr>
            <a:spLocks noGrp="1"/>
          </p:cNvSpPr>
          <p:nvPr>
            <p:ph type="title"/>
          </p:nvPr>
        </p:nvSpPr>
        <p:spPr>
          <a:xfrm>
            <a:off x="1179226" y="826680"/>
            <a:ext cx="9833548" cy="1325563"/>
          </a:xfrm>
        </p:spPr>
        <p:txBody>
          <a:bodyPr>
            <a:normAutofit/>
          </a:bodyPr>
          <a:lstStyle/>
          <a:p>
            <a:pPr algn="ctr"/>
            <a:r>
              <a:rPr lang="en-US" sz="4000">
                <a:solidFill>
                  <a:srgbClr val="FFFFFF"/>
                </a:solidFill>
              </a:rPr>
              <a:t>Future Spectrum Use</a:t>
            </a:r>
          </a:p>
        </p:txBody>
      </p:sp>
      <p:sp>
        <p:nvSpPr>
          <p:cNvPr id="3" name="Content Placeholder 2">
            <a:extLst>
              <a:ext uri="{FF2B5EF4-FFF2-40B4-BE49-F238E27FC236}">
                <a16:creationId xmlns:a16="http://schemas.microsoft.com/office/drawing/2014/main" id="{7CA62C57-1ECF-C343-BB55-F4430DEEA09D}"/>
              </a:ext>
            </a:extLst>
          </p:cNvPr>
          <p:cNvSpPr>
            <a:spLocks noGrp="1"/>
          </p:cNvSpPr>
          <p:nvPr>
            <p:ph idx="1"/>
          </p:nvPr>
        </p:nvSpPr>
        <p:spPr>
          <a:xfrm>
            <a:off x="1179226" y="3092970"/>
            <a:ext cx="9833548" cy="2693976"/>
          </a:xfrm>
        </p:spPr>
        <p:txBody>
          <a:bodyPr>
            <a:normAutofit/>
          </a:bodyPr>
          <a:lstStyle/>
          <a:p>
            <a:r>
              <a:rPr lang="en-US" i="1" dirty="0">
                <a:solidFill>
                  <a:srgbClr val="000000"/>
                </a:solidFill>
              </a:rPr>
              <a:t>Spectrum-as-a-Service</a:t>
            </a:r>
          </a:p>
          <a:p>
            <a:r>
              <a:rPr lang="en-US" dirty="0">
                <a:solidFill>
                  <a:srgbClr val="000000"/>
                </a:solidFill>
              </a:rPr>
              <a:t>Spectrum detached from specific and unique services</a:t>
            </a:r>
          </a:p>
          <a:p>
            <a:r>
              <a:rPr lang="en-US" dirty="0">
                <a:solidFill>
                  <a:srgbClr val="000000"/>
                </a:solidFill>
              </a:rPr>
              <a:t>Opportunities for the deployment of more robust secondary markets</a:t>
            </a:r>
          </a:p>
          <a:p>
            <a:endParaRPr lang="en-US" dirty="0">
              <a:solidFill>
                <a:srgbClr val="000000"/>
              </a:solidFill>
            </a:endParaRPr>
          </a:p>
        </p:txBody>
      </p:sp>
    </p:spTree>
    <p:extLst>
      <p:ext uri="{BB962C8B-B14F-4D97-AF65-F5344CB8AC3E}">
        <p14:creationId xmlns:p14="http://schemas.microsoft.com/office/powerpoint/2010/main" val="32803080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E4643DAA-1547-7F4C-94B5-B60B92D1C601}"/>
              </a:ext>
            </a:extLst>
          </p:cNvPr>
          <p:cNvSpPr>
            <a:spLocks noGrp="1"/>
          </p:cNvSpPr>
          <p:nvPr>
            <p:ph type="title"/>
          </p:nvPr>
        </p:nvSpPr>
        <p:spPr>
          <a:xfrm>
            <a:off x="1179226" y="826680"/>
            <a:ext cx="9833548" cy="1325563"/>
          </a:xfrm>
        </p:spPr>
        <p:txBody>
          <a:bodyPr>
            <a:normAutofit/>
          </a:bodyPr>
          <a:lstStyle/>
          <a:p>
            <a:pPr algn="ctr"/>
            <a:r>
              <a:rPr lang="en-US" sz="4000">
                <a:solidFill>
                  <a:srgbClr val="FFFFFF"/>
                </a:solidFill>
              </a:rPr>
              <a:t>Successful shared future</a:t>
            </a:r>
          </a:p>
        </p:txBody>
      </p:sp>
      <p:sp>
        <p:nvSpPr>
          <p:cNvPr id="3" name="Content Placeholder 2">
            <a:extLst>
              <a:ext uri="{FF2B5EF4-FFF2-40B4-BE49-F238E27FC236}">
                <a16:creationId xmlns:a16="http://schemas.microsoft.com/office/drawing/2014/main" id="{9C069E94-19FE-094C-81BA-9B3BEA5B5B8E}"/>
              </a:ext>
            </a:extLst>
          </p:cNvPr>
          <p:cNvSpPr>
            <a:spLocks noGrp="1"/>
          </p:cNvSpPr>
          <p:nvPr>
            <p:ph idx="1"/>
          </p:nvPr>
        </p:nvSpPr>
        <p:spPr>
          <a:xfrm>
            <a:off x="1179226" y="3092969"/>
            <a:ext cx="9833548" cy="3087493"/>
          </a:xfrm>
        </p:spPr>
        <p:txBody>
          <a:bodyPr>
            <a:normAutofit/>
          </a:bodyPr>
          <a:lstStyle/>
          <a:p>
            <a:r>
              <a:rPr lang="en-US" sz="2400" dirty="0">
                <a:solidFill>
                  <a:srgbClr val="000000"/>
                </a:solidFill>
              </a:rPr>
              <a:t>Efficiently match supply and demand</a:t>
            </a:r>
          </a:p>
          <a:p>
            <a:r>
              <a:rPr lang="en-US" sz="2400" dirty="0">
                <a:solidFill>
                  <a:srgbClr val="000000"/>
                </a:solidFill>
              </a:rPr>
              <a:t>Help small and big participants to offer/obtain resources </a:t>
            </a:r>
          </a:p>
          <a:p>
            <a:r>
              <a:rPr lang="en-US" sz="2400" dirty="0">
                <a:solidFill>
                  <a:srgbClr val="000000"/>
                </a:solidFill>
              </a:rPr>
              <a:t>Approaches:</a:t>
            </a:r>
          </a:p>
          <a:p>
            <a:pPr lvl="1"/>
            <a:r>
              <a:rPr lang="en-US" sz="2000" dirty="0">
                <a:solidFill>
                  <a:srgbClr val="000000"/>
                </a:solidFill>
              </a:rPr>
              <a:t>Leverage information from database systems </a:t>
            </a:r>
          </a:p>
          <a:p>
            <a:pPr lvl="1"/>
            <a:r>
              <a:rPr lang="en-US" sz="2000" dirty="0">
                <a:solidFill>
                  <a:srgbClr val="000000"/>
                </a:solidFill>
              </a:rPr>
              <a:t>Increase resource availability via technologies like virtualization</a:t>
            </a:r>
          </a:p>
          <a:p>
            <a:pPr lvl="1"/>
            <a:r>
              <a:rPr lang="en-US" sz="2000" dirty="0">
                <a:solidFill>
                  <a:srgbClr val="000000"/>
                </a:solidFill>
              </a:rPr>
              <a:t>Efficient middleman/brokerage system</a:t>
            </a:r>
          </a:p>
          <a:p>
            <a:pPr lvl="1"/>
            <a:r>
              <a:rPr lang="en-US" sz="2000" dirty="0">
                <a:solidFill>
                  <a:srgbClr val="000000"/>
                </a:solidFill>
              </a:rPr>
              <a:t>Secondary Markets</a:t>
            </a:r>
          </a:p>
        </p:txBody>
      </p:sp>
    </p:spTree>
    <p:extLst>
      <p:ext uri="{BB962C8B-B14F-4D97-AF65-F5344CB8AC3E}">
        <p14:creationId xmlns:p14="http://schemas.microsoft.com/office/powerpoint/2010/main" val="22819852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A40C875-ABCD-3D45-AF3A-0A8C8A51B728}"/>
              </a:ext>
            </a:extLst>
          </p:cNvPr>
          <p:cNvSpPr>
            <a:spLocks noGrp="1"/>
          </p:cNvSpPr>
          <p:nvPr>
            <p:ph type="title"/>
          </p:nvPr>
        </p:nvSpPr>
        <p:spPr>
          <a:xfrm>
            <a:off x="1179226" y="826680"/>
            <a:ext cx="9833548" cy="1325563"/>
          </a:xfrm>
        </p:spPr>
        <p:txBody>
          <a:bodyPr>
            <a:normAutofit/>
          </a:bodyPr>
          <a:lstStyle/>
          <a:p>
            <a:pPr algn="ctr"/>
            <a:r>
              <a:rPr lang="en-US" sz="4000">
                <a:solidFill>
                  <a:srgbClr val="FFFFFF"/>
                </a:solidFill>
              </a:rPr>
              <a:t>New Valuation Metric Attributes</a:t>
            </a:r>
          </a:p>
        </p:txBody>
      </p:sp>
      <p:sp>
        <p:nvSpPr>
          <p:cNvPr id="3" name="Content Placeholder 2">
            <a:extLst>
              <a:ext uri="{FF2B5EF4-FFF2-40B4-BE49-F238E27FC236}">
                <a16:creationId xmlns:a16="http://schemas.microsoft.com/office/drawing/2014/main" id="{8CFDF786-0A44-0448-9AC5-5F897A641129}"/>
              </a:ext>
            </a:extLst>
          </p:cNvPr>
          <p:cNvSpPr>
            <a:spLocks noGrp="1"/>
          </p:cNvSpPr>
          <p:nvPr>
            <p:ph idx="1"/>
          </p:nvPr>
        </p:nvSpPr>
        <p:spPr>
          <a:xfrm>
            <a:off x="1179074" y="2836116"/>
            <a:ext cx="9833548" cy="3765030"/>
          </a:xfrm>
        </p:spPr>
        <p:txBody>
          <a:bodyPr>
            <a:noAutofit/>
          </a:bodyPr>
          <a:lstStyle/>
          <a:p>
            <a:r>
              <a:rPr lang="en-US" sz="2400" dirty="0">
                <a:solidFill>
                  <a:srgbClr val="000000"/>
                </a:solidFill>
              </a:rPr>
              <a:t>Demand factors</a:t>
            </a:r>
          </a:p>
          <a:p>
            <a:pPr lvl="1"/>
            <a:r>
              <a:rPr lang="en-US" sz="1800" dirty="0">
                <a:solidFill>
                  <a:srgbClr val="000000"/>
                </a:solidFill>
              </a:rPr>
              <a:t>User requirements for wireless information transfer</a:t>
            </a:r>
          </a:p>
          <a:p>
            <a:pPr lvl="2"/>
            <a:r>
              <a:rPr lang="en-US" sz="1800" dirty="0">
                <a:solidFill>
                  <a:srgbClr val="000000"/>
                </a:solidFill>
              </a:rPr>
              <a:t>Users = point sources that send and/or receive packets of digital information</a:t>
            </a:r>
          </a:p>
          <a:p>
            <a:pPr lvl="3"/>
            <a:r>
              <a:rPr lang="en-US" dirty="0">
                <a:solidFill>
                  <a:srgbClr val="000000"/>
                </a:solidFill>
              </a:rPr>
              <a:t>Traffic demand dependent on underlying social and economic activity</a:t>
            </a:r>
          </a:p>
          <a:p>
            <a:pPr lvl="4"/>
            <a:r>
              <a:rPr lang="en-US" dirty="0">
                <a:solidFill>
                  <a:srgbClr val="000000"/>
                </a:solidFill>
              </a:rPr>
              <a:t>Complex wireless networks imply that not all transmissions are equally valuable</a:t>
            </a:r>
          </a:p>
          <a:p>
            <a:r>
              <a:rPr lang="en-US" sz="2400" dirty="0">
                <a:solidFill>
                  <a:srgbClr val="000000"/>
                </a:solidFill>
              </a:rPr>
              <a:t>Supply factors</a:t>
            </a:r>
          </a:p>
          <a:p>
            <a:pPr lvl="1"/>
            <a:r>
              <a:rPr lang="en-US" sz="1800" dirty="0">
                <a:solidFill>
                  <a:srgbClr val="000000"/>
                </a:solidFill>
              </a:rPr>
              <a:t>Dependent on system architecture, frequency band, governance mechanisms…</a:t>
            </a:r>
          </a:p>
          <a:p>
            <a:pPr lvl="1"/>
            <a:r>
              <a:rPr lang="en-US" sz="1800" dirty="0">
                <a:solidFill>
                  <a:srgbClr val="000000"/>
                </a:solidFill>
              </a:rPr>
              <a:t>Capacity provided in variety of ways</a:t>
            </a:r>
          </a:p>
          <a:p>
            <a:pPr lvl="2"/>
            <a:r>
              <a:rPr lang="en-US" sz="1800" dirty="0">
                <a:solidFill>
                  <a:srgbClr val="000000"/>
                </a:solidFill>
              </a:rPr>
              <a:t>Managed via database systems</a:t>
            </a:r>
          </a:p>
          <a:p>
            <a:pPr lvl="2"/>
            <a:r>
              <a:rPr lang="en-US" sz="1800" dirty="0">
                <a:solidFill>
                  <a:srgbClr val="000000"/>
                </a:solidFill>
              </a:rPr>
              <a:t>Increased via virtualization…</a:t>
            </a:r>
          </a:p>
        </p:txBody>
      </p:sp>
    </p:spTree>
    <p:extLst>
      <p:ext uri="{BB962C8B-B14F-4D97-AF65-F5344CB8AC3E}">
        <p14:creationId xmlns:p14="http://schemas.microsoft.com/office/powerpoint/2010/main" val="39709196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E93C04AB-0F14-F144-BFEE-7AE444988D8D}"/>
              </a:ext>
            </a:extLst>
          </p:cNvPr>
          <p:cNvSpPr>
            <a:spLocks noGrp="1"/>
          </p:cNvSpPr>
          <p:nvPr>
            <p:ph type="title"/>
          </p:nvPr>
        </p:nvSpPr>
        <p:spPr>
          <a:xfrm>
            <a:off x="1179226" y="826680"/>
            <a:ext cx="9833548" cy="1325563"/>
          </a:xfrm>
        </p:spPr>
        <p:txBody>
          <a:bodyPr>
            <a:normAutofit/>
          </a:bodyPr>
          <a:lstStyle/>
          <a:p>
            <a:pPr algn="ctr"/>
            <a:r>
              <a:rPr lang="en-US" sz="4000">
                <a:solidFill>
                  <a:srgbClr val="FFFFFF"/>
                </a:solidFill>
              </a:rPr>
              <a:t>Toward alternative valuation measures</a:t>
            </a:r>
          </a:p>
        </p:txBody>
      </p:sp>
      <p:sp>
        <p:nvSpPr>
          <p:cNvPr id="3" name="Content Placeholder 2">
            <a:extLst>
              <a:ext uri="{FF2B5EF4-FFF2-40B4-BE49-F238E27FC236}">
                <a16:creationId xmlns:a16="http://schemas.microsoft.com/office/drawing/2014/main" id="{F2B524BE-08B3-854C-872C-658EB12A8256}"/>
              </a:ext>
            </a:extLst>
          </p:cNvPr>
          <p:cNvSpPr>
            <a:spLocks noGrp="1"/>
          </p:cNvSpPr>
          <p:nvPr>
            <p:ph idx="1"/>
          </p:nvPr>
        </p:nvSpPr>
        <p:spPr>
          <a:xfrm>
            <a:off x="1179226" y="3092969"/>
            <a:ext cx="9833548" cy="3369475"/>
          </a:xfrm>
        </p:spPr>
        <p:txBody>
          <a:bodyPr>
            <a:noAutofit/>
          </a:bodyPr>
          <a:lstStyle/>
          <a:p>
            <a:r>
              <a:rPr lang="en-US" sz="2400" dirty="0">
                <a:solidFill>
                  <a:srgbClr val="000000"/>
                </a:solidFill>
              </a:rPr>
              <a:t>Goal:</a:t>
            </a:r>
          </a:p>
          <a:p>
            <a:pPr lvl="1"/>
            <a:r>
              <a:rPr lang="en-US" dirty="0">
                <a:solidFill>
                  <a:srgbClr val="000000"/>
                </a:solidFill>
              </a:rPr>
              <a:t>Valuation metrics that adjust to the differences in supply and demand stemming from heterogeneous spectrum use</a:t>
            </a:r>
          </a:p>
          <a:p>
            <a:r>
              <a:rPr lang="en-US" sz="2400" dirty="0">
                <a:solidFill>
                  <a:srgbClr val="000000"/>
                </a:solidFill>
              </a:rPr>
              <a:t>What should we consider?</a:t>
            </a:r>
          </a:p>
          <a:p>
            <a:pPr lvl="1"/>
            <a:r>
              <a:rPr lang="en-US" dirty="0">
                <a:solidFill>
                  <a:srgbClr val="000000"/>
                </a:solidFill>
              </a:rPr>
              <a:t>Measure that captures density of usage more directly (instead of POP)</a:t>
            </a:r>
          </a:p>
          <a:p>
            <a:pPr lvl="1"/>
            <a:r>
              <a:rPr lang="en-US" dirty="0">
                <a:solidFill>
                  <a:srgbClr val="000000"/>
                </a:solidFill>
              </a:rPr>
              <a:t>Spatial variation metrics </a:t>
            </a:r>
          </a:p>
          <a:p>
            <a:pPr lvl="2"/>
            <a:r>
              <a:rPr lang="en-US" sz="2400" dirty="0">
                <a:solidFill>
                  <a:srgbClr val="000000"/>
                </a:solidFill>
              </a:rPr>
              <a:t>Possible re-definition of </a:t>
            </a:r>
            <a:r>
              <a:rPr lang="en-US" sz="2400" dirty="0" err="1">
                <a:solidFill>
                  <a:srgbClr val="000000"/>
                </a:solidFill>
              </a:rPr>
              <a:t>pixelation</a:t>
            </a:r>
            <a:endParaRPr lang="en-US" sz="2400" dirty="0">
              <a:solidFill>
                <a:srgbClr val="000000"/>
              </a:solidFill>
            </a:endParaRPr>
          </a:p>
          <a:p>
            <a:pPr lvl="1"/>
            <a:r>
              <a:rPr lang="en-US" dirty="0">
                <a:solidFill>
                  <a:srgbClr val="000000"/>
                </a:solidFill>
              </a:rPr>
              <a:t>Variation of private value of licensed spectrum</a:t>
            </a:r>
          </a:p>
        </p:txBody>
      </p:sp>
    </p:spTree>
    <p:extLst>
      <p:ext uri="{BB962C8B-B14F-4D97-AF65-F5344CB8AC3E}">
        <p14:creationId xmlns:p14="http://schemas.microsoft.com/office/powerpoint/2010/main" val="8543842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6197D16-FE75-4A0E-A0C9-28C0F04A43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557022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FA8FCEC6-4B30-4FF2-8B32-504BEAEA3A1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rcRect t="45716" b="9820"/>
          <a:stretch>
            <a:fillRect/>
          </a:stretch>
        </p:blipFill>
        <p:spPr>
          <a:xfrm>
            <a:off x="0" y="3808676"/>
            <a:ext cx="12192000" cy="3049325"/>
          </a:xfrm>
          <a:custGeom>
            <a:avLst/>
            <a:gdLst>
              <a:gd name="connsiteX0" fmla="*/ 0 w 12192000"/>
              <a:gd name="connsiteY0" fmla="*/ 0 h 3049325"/>
              <a:gd name="connsiteX1" fmla="*/ 12192000 w 12192000"/>
              <a:gd name="connsiteY1" fmla="*/ 0 h 3049325"/>
              <a:gd name="connsiteX2" fmla="*/ 12192000 w 12192000"/>
              <a:gd name="connsiteY2" fmla="*/ 3049325 h 3049325"/>
              <a:gd name="connsiteX3" fmla="*/ 0 w 12192000"/>
              <a:gd name="connsiteY3" fmla="*/ 3049325 h 3049325"/>
            </a:gdLst>
            <a:ahLst/>
            <a:cxnLst>
              <a:cxn ang="0">
                <a:pos x="connsiteX0" y="connsiteY0"/>
              </a:cxn>
              <a:cxn ang="0">
                <a:pos x="connsiteX1" y="connsiteY1"/>
              </a:cxn>
              <a:cxn ang="0">
                <a:pos x="connsiteX2" y="connsiteY2"/>
              </a:cxn>
              <a:cxn ang="0">
                <a:pos x="connsiteX3" y="connsiteY3"/>
              </a:cxn>
            </a:cxnLst>
            <a:rect l="l" t="t" r="r" b="b"/>
            <a:pathLst>
              <a:path w="12192000" h="3049325">
                <a:moveTo>
                  <a:pt x="0" y="0"/>
                </a:moveTo>
                <a:lnTo>
                  <a:pt x="12192000" y="0"/>
                </a:lnTo>
                <a:lnTo>
                  <a:pt x="12192000" y="3049325"/>
                </a:lnTo>
                <a:lnTo>
                  <a:pt x="0" y="3049325"/>
                </a:lnTo>
                <a:close/>
              </a:path>
            </a:pathLst>
          </a:custGeom>
        </p:spPr>
      </p:pic>
      <p:sp>
        <p:nvSpPr>
          <p:cNvPr id="2" name="Title 1">
            <a:extLst>
              <a:ext uri="{FF2B5EF4-FFF2-40B4-BE49-F238E27FC236}">
                <a16:creationId xmlns:a16="http://schemas.microsoft.com/office/drawing/2014/main" id="{E249406D-EDF7-7B44-BA5B-FAB52B326707}"/>
              </a:ext>
            </a:extLst>
          </p:cNvPr>
          <p:cNvSpPr>
            <a:spLocks noGrp="1"/>
          </p:cNvSpPr>
          <p:nvPr>
            <p:ph type="title"/>
          </p:nvPr>
        </p:nvSpPr>
        <p:spPr>
          <a:xfrm>
            <a:off x="804484" y="1191796"/>
            <a:ext cx="10021446" cy="2976344"/>
          </a:xfrm>
        </p:spPr>
        <p:txBody>
          <a:bodyPr vert="horz" lIns="91440" tIns="45720" rIns="91440" bIns="45720" rtlCol="0" anchor="ctr">
            <a:normAutofit/>
          </a:bodyPr>
          <a:lstStyle/>
          <a:p>
            <a:r>
              <a:rPr lang="en-US" sz="6600" kern="1200">
                <a:solidFill>
                  <a:srgbClr val="FFFFFF"/>
                </a:solidFill>
                <a:latin typeface="+mj-lt"/>
                <a:ea typeface="+mj-ea"/>
                <a:cs typeface="+mj-cs"/>
              </a:rPr>
              <a:t>Secondary Markets</a:t>
            </a:r>
          </a:p>
        </p:txBody>
      </p:sp>
      <p:sp>
        <p:nvSpPr>
          <p:cNvPr id="3" name="Text Placeholder 2">
            <a:extLst>
              <a:ext uri="{FF2B5EF4-FFF2-40B4-BE49-F238E27FC236}">
                <a16:creationId xmlns:a16="http://schemas.microsoft.com/office/drawing/2014/main" id="{6A1FDE3E-4DC3-2B4B-938C-0D8FB5C91C32}"/>
              </a:ext>
            </a:extLst>
          </p:cNvPr>
          <p:cNvSpPr>
            <a:spLocks noGrp="1"/>
          </p:cNvSpPr>
          <p:nvPr>
            <p:ph type="body" idx="1"/>
          </p:nvPr>
        </p:nvSpPr>
        <p:spPr>
          <a:xfrm>
            <a:off x="804788" y="5318990"/>
            <a:ext cx="9416898" cy="723670"/>
          </a:xfrm>
        </p:spPr>
        <p:txBody>
          <a:bodyPr vert="horz" lIns="91440" tIns="45720" rIns="91440" bIns="45720" rtlCol="0" anchor="t">
            <a:normAutofit/>
          </a:bodyPr>
          <a:lstStyle/>
          <a:p>
            <a:endParaRPr lang="en-US" sz="1800" kern="1200">
              <a:solidFill>
                <a:srgbClr val="000000"/>
              </a:solidFill>
              <a:latin typeface="+mn-lt"/>
              <a:ea typeface="+mn-ea"/>
              <a:cs typeface="+mn-cs"/>
            </a:endParaRPr>
          </a:p>
        </p:txBody>
      </p:sp>
    </p:spTree>
    <p:extLst>
      <p:ext uri="{BB962C8B-B14F-4D97-AF65-F5344CB8AC3E}">
        <p14:creationId xmlns:p14="http://schemas.microsoft.com/office/powerpoint/2010/main" val="1273732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E192583-71DE-7D42-BD46-72F53936B4FD}"/>
              </a:ext>
            </a:extLst>
          </p:cNvPr>
          <p:cNvSpPr>
            <a:spLocks noGrp="1"/>
          </p:cNvSpPr>
          <p:nvPr>
            <p:ph type="title"/>
          </p:nvPr>
        </p:nvSpPr>
        <p:spPr>
          <a:xfrm>
            <a:off x="1179226" y="826680"/>
            <a:ext cx="9833548" cy="1325563"/>
          </a:xfrm>
        </p:spPr>
        <p:txBody>
          <a:bodyPr>
            <a:normAutofit/>
          </a:bodyPr>
          <a:lstStyle/>
          <a:p>
            <a:pPr algn="ctr"/>
            <a:r>
              <a:rPr lang="en-US" sz="4000">
                <a:solidFill>
                  <a:srgbClr val="FFFFFF"/>
                </a:solidFill>
              </a:rPr>
              <a:t>Secondary Markets</a:t>
            </a:r>
          </a:p>
        </p:txBody>
      </p:sp>
      <p:sp>
        <p:nvSpPr>
          <p:cNvPr id="3" name="Content Placeholder 2">
            <a:extLst>
              <a:ext uri="{FF2B5EF4-FFF2-40B4-BE49-F238E27FC236}">
                <a16:creationId xmlns:a16="http://schemas.microsoft.com/office/drawing/2014/main" id="{C6FAB867-3CB3-F742-A2E3-0B47A6898A67}"/>
              </a:ext>
            </a:extLst>
          </p:cNvPr>
          <p:cNvSpPr>
            <a:spLocks noGrp="1"/>
          </p:cNvSpPr>
          <p:nvPr>
            <p:ph idx="1"/>
          </p:nvPr>
        </p:nvSpPr>
        <p:spPr>
          <a:xfrm>
            <a:off x="1179226" y="3092970"/>
            <a:ext cx="9833548" cy="3406982"/>
          </a:xfrm>
        </p:spPr>
        <p:txBody>
          <a:bodyPr>
            <a:normAutofit/>
          </a:bodyPr>
          <a:lstStyle/>
          <a:p>
            <a:r>
              <a:rPr lang="en-US" sz="2400" dirty="0">
                <a:solidFill>
                  <a:srgbClr val="000000"/>
                </a:solidFill>
              </a:rPr>
              <a:t>Increasingly important to dynamically access heterogeneous spectrum resources</a:t>
            </a:r>
          </a:p>
          <a:p>
            <a:r>
              <a:rPr lang="en-US" sz="2400" dirty="0">
                <a:solidFill>
                  <a:srgbClr val="000000"/>
                </a:solidFill>
              </a:rPr>
              <a:t>Technology and market ecosystem emerging to render heterogeneous spectrum increasingly complementary and substitutable</a:t>
            </a:r>
          </a:p>
          <a:p>
            <a:pPr lvl="1"/>
            <a:r>
              <a:rPr lang="en-US" sz="2000" dirty="0">
                <a:solidFill>
                  <a:srgbClr val="000000"/>
                </a:solidFill>
              </a:rPr>
              <a:t>Higher social cost of failing to dynamically reallocate spectrum</a:t>
            </a:r>
          </a:p>
          <a:p>
            <a:pPr lvl="1"/>
            <a:r>
              <a:rPr lang="en-US" sz="2000" dirty="0">
                <a:solidFill>
                  <a:srgbClr val="000000"/>
                </a:solidFill>
              </a:rPr>
              <a:t>Alterations in value may render auction assignments suboptimal</a:t>
            </a:r>
          </a:p>
          <a:p>
            <a:pPr lvl="2"/>
            <a:r>
              <a:rPr lang="en-US" dirty="0">
                <a:solidFill>
                  <a:srgbClr val="000000"/>
                </a:solidFill>
              </a:rPr>
              <a:t>Secondary markets become key</a:t>
            </a:r>
          </a:p>
          <a:p>
            <a:r>
              <a:rPr lang="en-US" sz="2400" dirty="0">
                <a:solidFill>
                  <a:srgbClr val="000000"/>
                </a:solidFill>
              </a:rPr>
              <a:t>Still not popular due to lack of potential buyers and sellers</a:t>
            </a:r>
          </a:p>
          <a:p>
            <a:pPr lvl="1"/>
            <a:r>
              <a:rPr lang="en-US" sz="2000" dirty="0">
                <a:solidFill>
                  <a:srgbClr val="000000"/>
                </a:solidFill>
              </a:rPr>
              <a:t>Lack of consensus on how spectrum should be valued</a:t>
            </a:r>
          </a:p>
          <a:p>
            <a:endParaRPr lang="en-US" sz="2400" dirty="0">
              <a:solidFill>
                <a:srgbClr val="000000"/>
              </a:solidFill>
            </a:endParaRPr>
          </a:p>
        </p:txBody>
      </p:sp>
    </p:spTree>
    <p:extLst>
      <p:ext uri="{BB962C8B-B14F-4D97-AF65-F5344CB8AC3E}">
        <p14:creationId xmlns:p14="http://schemas.microsoft.com/office/powerpoint/2010/main" val="34553756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E192583-71DE-7D42-BD46-72F53936B4FD}"/>
              </a:ext>
            </a:extLst>
          </p:cNvPr>
          <p:cNvSpPr>
            <a:spLocks noGrp="1"/>
          </p:cNvSpPr>
          <p:nvPr>
            <p:ph type="title"/>
          </p:nvPr>
        </p:nvSpPr>
        <p:spPr>
          <a:xfrm>
            <a:off x="1179226" y="826680"/>
            <a:ext cx="9833548" cy="1325563"/>
          </a:xfrm>
        </p:spPr>
        <p:txBody>
          <a:bodyPr>
            <a:normAutofit/>
          </a:bodyPr>
          <a:lstStyle/>
          <a:p>
            <a:pPr algn="ctr"/>
            <a:r>
              <a:rPr lang="en-US" sz="4000">
                <a:solidFill>
                  <a:srgbClr val="FFFFFF"/>
                </a:solidFill>
              </a:rPr>
              <a:t>Secondary Markets</a:t>
            </a:r>
          </a:p>
        </p:txBody>
      </p:sp>
      <p:sp>
        <p:nvSpPr>
          <p:cNvPr id="3" name="Content Placeholder 2">
            <a:extLst>
              <a:ext uri="{FF2B5EF4-FFF2-40B4-BE49-F238E27FC236}">
                <a16:creationId xmlns:a16="http://schemas.microsoft.com/office/drawing/2014/main" id="{C6FAB867-3CB3-F742-A2E3-0B47A6898A67}"/>
              </a:ext>
            </a:extLst>
          </p:cNvPr>
          <p:cNvSpPr>
            <a:spLocks noGrp="1"/>
          </p:cNvSpPr>
          <p:nvPr>
            <p:ph idx="1"/>
          </p:nvPr>
        </p:nvSpPr>
        <p:spPr>
          <a:xfrm>
            <a:off x="1179226" y="3092970"/>
            <a:ext cx="9833548" cy="3252746"/>
          </a:xfrm>
        </p:spPr>
        <p:txBody>
          <a:bodyPr>
            <a:normAutofit/>
          </a:bodyPr>
          <a:lstStyle/>
          <a:p>
            <a:r>
              <a:rPr lang="en-US" dirty="0">
                <a:solidFill>
                  <a:srgbClr val="000000"/>
                </a:solidFill>
              </a:rPr>
              <a:t>With better secondary markets</a:t>
            </a:r>
          </a:p>
          <a:p>
            <a:pPr lvl="1"/>
            <a:r>
              <a:rPr lang="en-US" dirty="0">
                <a:solidFill>
                  <a:srgbClr val="000000"/>
                </a:solidFill>
              </a:rPr>
              <a:t>Facilitate the transition to more efficient spectrum management regimes</a:t>
            </a:r>
          </a:p>
          <a:p>
            <a:pPr lvl="1"/>
            <a:r>
              <a:rPr lang="en-US" dirty="0">
                <a:solidFill>
                  <a:srgbClr val="000000"/>
                </a:solidFill>
              </a:rPr>
              <a:t>Allow for greater sharing among heterogeneous network operators</a:t>
            </a:r>
          </a:p>
          <a:p>
            <a:pPr lvl="1"/>
            <a:r>
              <a:rPr lang="en-US" dirty="0">
                <a:solidFill>
                  <a:srgbClr val="000000"/>
                </a:solidFill>
              </a:rPr>
              <a:t>Use market forces to repartition or assemble rights bundles that more closely match market conditions</a:t>
            </a:r>
          </a:p>
          <a:p>
            <a:pPr lvl="1"/>
            <a:r>
              <a:rPr lang="en-US" dirty="0">
                <a:solidFill>
                  <a:srgbClr val="000000"/>
                </a:solidFill>
              </a:rPr>
              <a:t>Obtain useful spectrum pricing data</a:t>
            </a:r>
          </a:p>
          <a:p>
            <a:pPr lvl="2"/>
            <a:r>
              <a:rPr lang="en-US" dirty="0">
                <a:solidFill>
                  <a:srgbClr val="000000"/>
                </a:solidFill>
              </a:rPr>
              <a:t>Feedback for markets to continue evolving and improving liquidity</a:t>
            </a:r>
          </a:p>
        </p:txBody>
      </p:sp>
    </p:spTree>
    <p:extLst>
      <p:ext uri="{BB962C8B-B14F-4D97-AF65-F5344CB8AC3E}">
        <p14:creationId xmlns:p14="http://schemas.microsoft.com/office/powerpoint/2010/main" val="39061582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3962611-DFD5-4092-AAFD-559E3DFCE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488" y="0"/>
            <a:ext cx="10910292"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50099A1-528B-1544-8F84-A46DE94A6742}"/>
              </a:ext>
            </a:extLst>
          </p:cNvPr>
          <p:cNvSpPr>
            <a:spLocks noGrp="1"/>
          </p:cNvSpPr>
          <p:nvPr>
            <p:ph type="title"/>
          </p:nvPr>
        </p:nvSpPr>
        <p:spPr>
          <a:xfrm>
            <a:off x="3045368" y="2043663"/>
            <a:ext cx="6105194" cy="2031055"/>
          </a:xfrm>
        </p:spPr>
        <p:txBody>
          <a:bodyPr vert="horz" lIns="91440" tIns="45720" rIns="91440" bIns="45720" rtlCol="0" anchor="b">
            <a:normAutofit/>
          </a:bodyPr>
          <a:lstStyle/>
          <a:p>
            <a:pPr algn="ctr"/>
            <a:r>
              <a:rPr lang="en-US" kern="1200">
                <a:solidFill>
                  <a:srgbClr val="FFFFFF"/>
                </a:solidFill>
                <a:latin typeface="+mj-lt"/>
                <a:ea typeface="+mj-ea"/>
                <a:cs typeface="+mj-cs"/>
              </a:rPr>
              <a:t>Conclusions</a:t>
            </a:r>
          </a:p>
        </p:txBody>
      </p:sp>
      <p:sp>
        <p:nvSpPr>
          <p:cNvPr id="3" name="Text Placeholder 2">
            <a:extLst>
              <a:ext uri="{FF2B5EF4-FFF2-40B4-BE49-F238E27FC236}">
                <a16:creationId xmlns:a16="http://schemas.microsoft.com/office/drawing/2014/main" id="{43BAAB21-0419-D342-8747-F0BE0E7740FB}"/>
              </a:ext>
            </a:extLst>
          </p:cNvPr>
          <p:cNvSpPr>
            <a:spLocks noGrp="1"/>
          </p:cNvSpPr>
          <p:nvPr>
            <p:ph type="body" idx="1"/>
          </p:nvPr>
        </p:nvSpPr>
        <p:spPr>
          <a:xfrm>
            <a:off x="3045368" y="4074718"/>
            <a:ext cx="6105194" cy="682079"/>
          </a:xfrm>
        </p:spPr>
        <p:txBody>
          <a:bodyPr vert="horz" lIns="91440" tIns="45720" rIns="91440" bIns="45720" rtlCol="0">
            <a:normAutofit/>
          </a:bodyPr>
          <a:lstStyle/>
          <a:p>
            <a:pPr algn="ctr"/>
            <a:endParaRPr lang="en-US" sz="2400" kern="1200">
              <a:solidFill>
                <a:srgbClr val="FFFFFF"/>
              </a:solidFill>
              <a:latin typeface="+mn-lt"/>
              <a:ea typeface="+mn-ea"/>
              <a:cs typeface="+mn-cs"/>
            </a:endParaRPr>
          </a:p>
        </p:txBody>
      </p:sp>
      <p:pic>
        <p:nvPicPr>
          <p:cNvPr id="10" name="Picture 9">
            <a:extLst>
              <a:ext uri="{FF2B5EF4-FFF2-40B4-BE49-F238E27FC236}">
                <a16:creationId xmlns:a16="http://schemas.microsoft.com/office/drawing/2014/main" id="{2270F1FA-0425-408F-9861-80BF5AFB27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3151565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1988E-D70C-FA44-92EC-96A3658CFA8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0F54323-1567-9A44-B0A9-55680B6208B3}"/>
              </a:ext>
            </a:extLst>
          </p:cNvPr>
          <p:cNvSpPr>
            <a:spLocks noGrp="1"/>
          </p:cNvSpPr>
          <p:nvPr>
            <p:ph idx="1"/>
          </p:nvPr>
        </p:nvSpPr>
        <p:spPr/>
        <p:txBody>
          <a:bodyPr/>
          <a:lstStyle/>
          <a:p>
            <a:r>
              <a:rPr lang="en-US" dirty="0"/>
              <a:t>$/MHz-POP has become a noisy metric for assessing value</a:t>
            </a:r>
          </a:p>
          <a:p>
            <a:r>
              <a:rPr lang="en-US" dirty="0"/>
              <a:t>New technologies and market structures</a:t>
            </a:r>
          </a:p>
          <a:p>
            <a:pPr lvl="1"/>
            <a:r>
              <a:rPr lang="en-US" dirty="0"/>
              <a:t>More opportunities for shaping the shared spectrum future</a:t>
            </a:r>
          </a:p>
          <a:p>
            <a:pPr lvl="1"/>
            <a:r>
              <a:rPr lang="en-US" dirty="0"/>
              <a:t>Challenges in assembling rights bundles</a:t>
            </a:r>
          </a:p>
          <a:p>
            <a:pPr lvl="1"/>
            <a:r>
              <a:rPr lang="en-US" dirty="0"/>
              <a:t>Challenges in assessing the value of rights bundles</a:t>
            </a:r>
          </a:p>
          <a:p>
            <a:r>
              <a:rPr lang="en-US" dirty="0"/>
              <a:t>Time to restart the conversation on secondary markets?</a:t>
            </a:r>
          </a:p>
          <a:p>
            <a:pPr lvl="1"/>
            <a:r>
              <a:rPr lang="en-US" dirty="0"/>
              <a:t>Flexible-use spectrum put to highest value use</a:t>
            </a:r>
          </a:p>
          <a:p>
            <a:pPr lvl="1"/>
            <a:r>
              <a:rPr lang="en-US" dirty="0"/>
              <a:t>Offer improved signals to policymakers on spectrum value</a:t>
            </a:r>
          </a:p>
        </p:txBody>
      </p:sp>
    </p:spTree>
    <p:extLst>
      <p:ext uri="{BB962C8B-B14F-4D97-AF65-F5344CB8AC3E}">
        <p14:creationId xmlns:p14="http://schemas.microsoft.com/office/powerpoint/2010/main" val="9528228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86197D16-FE75-4A0E-A0C9-28C0F04A43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557022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Picture 32">
            <a:extLst>
              <a:ext uri="{FF2B5EF4-FFF2-40B4-BE49-F238E27FC236}">
                <a16:creationId xmlns:a16="http://schemas.microsoft.com/office/drawing/2014/main" id="{FA8FCEC6-4B30-4FF2-8B32-504BEAEA3A1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rcRect t="45716" b="9820"/>
          <a:stretch>
            <a:fillRect/>
          </a:stretch>
        </p:blipFill>
        <p:spPr>
          <a:xfrm>
            <a:off x="0" y="3808676"/>
            <a:ext cx="12192000" cy="3049325"/>
          </a:xfrm>
          <a:custGeom>
            <a:avLst/>
            <a:gdLst>
              <a:gd name="connsiteX0" fmla="*/ 0 w 12192000"/>
              <a:gd name="connsiteY0" fmla="*/ 0 h 3049325"/>
              <a:gd name="connsiteX1" fmla="*/ 12192000 w 12192000"/>
              <a:gd name="connsiteY1" fmla="*/ 0 h 3049325"/>
              <a:gd name="connsiteX2" fmla="*/ 12192000 w 12192000"/>
              <a:gd name="connsiteY2" fmla="*/ 3049325 h 3049325"/>
              <a:gd name="connsiteX3" fmla="*/ 0 w 12192000"/>
              <a:gd name="connsiteY3" fmla="*/ 3049325 h 3049325"/>
            </a:gdLst>
            <a:ahLst/>
            <a:cxnLst>
              <a:cxn ang="0">
                <a:pos x="connsiteX0" y="connsiteY0"/>
              </a:cxn>
              <a:cxn ang="0">
                <a:pos x="connsiteX1" y="connsiteY1"/>
              </a:cxn>
              <a:cxn ang="0">
                <a:pos x="connsiteX2" y="connsiteY2"/>
              </a:cxn>
              <a:cxn ang="0">
                <a:pos x="connsiteX3" y="connsiteY3"/>
              </a:cxn>
            </a:cxnLst>
            <a:rect l="l" t="t" r="r" b="b"/>
            <a:pathLst>
              <a:path w="12192000" h="3049325">
                <a:moveTo>
                  <a:pt x="0" y="0"/>
                </a:moveTo>
                <a:lnTo>
                  <a:pt x="12192000" y="0"/>
                </a:lnTo>
                <a:lnTo>
                  <a:pt x="12192000" y="3049325"/>
                </a:lnTo>
                <a:lnTo>
                  <a:pt x="0" y="3049325"/>
                </a:lnTo>
                <a:close/>
              </a:path>
            </a:pathLst>
          </a:custGeom>
        </p:spPr>
      </p:pic>
      <p:sp>
        <p:nvSpPr>
          <p:cNvPr id="2" name="Title 1">
            <a:extLst>
              <a:ext uri="{FF2B5EF4-FFF2-40B4-BE49-F238E27FC236}">
                <a16:creationId xmlns:a16="http://schemas.microsoft.com/office/drawing/2014/main" id="{A946E17E-E7B0-6849-85F1-E5525941DA03}"/>
              </a:ext>
            </a:extLst>
          </p:cNvPr>
          <p:cNvSpPr>
            <a:spLocks noGrp="1"/>
          </p:cNvSpPr>
          <p:nvPr>
            <p:ph type="ctrTitle"/>
          </p:nvPr>
        </p:nvSpPr>
        <p:spPr>
          <a:xfrm>
            <a:off x="804484" y="1191796"/>
            <a:ext cx="10021446" cy="2976344"/>
          </a:xfrm>
        </p:spPr>
        <p:txBody>
          <a:bodyPr anchor="ctr">
            <a:normAutofit/>
          </a:bodyPr>
          <a:lstStyle/>
          <a:p>
            <a:pPr algn="l"/>
            <a:r>
              <a:rPr lang="en-US" sz="6600">
                <a:solidFill>
                  <a:srgbClr val="FFFFFF"/>
                </a:solidFill>
              </a:rPr>
              <a:t>Spectrum Valuation</a:t>
            </a:r>
          </a:p>
        </p:txBody>
      </p:sp>
      <p:sp>
        <p:nvSpPr>
          <p:cNvPr id="3" name="Subtitle 2">
            <a:extLst>
              <a:ext uri="{FF2B5EF4-FFF2-40B4-BE49-F238E27FC236}">
                <a16:creationId xmlns:a16="http://schemas.microsoft.com/office/drawing/2014/main" id="{7C9E94BB-674B-C04F-9212-2C8BCA63DC32}"/>
              </a:ext>
            </a:extLst>
          </p:cNvPr>
          <p:cNvSpPr>
            <a:spLocks noGrp="1"/>
          </p:cNvSpPr>
          <p:nvPr>
            <p:ph type="subTitle" idx="1"/>
          </p:nvPr>
        </p:nvSpPr>
        <p:spPr>
          <a:xfrm>
            <a:off x="804484" y="3193628"/>
            <a:ext cx="9416898" cy="723670"/>
          </a:xfrm>
        </p:spPr>
        <p:txBody>
          <a:bodyPr anchor="t">
            <a:normAutofit/>
          </a:bodyPr>
          <a:lstStyle/>
          <a:p>
            <a:pPr algn="l"/>
            <a:r>
              <a:rPr lang="en-US" dirty="0">
                <a:solidFill>
                  <a:schemeClr val="bg1">
                    <a:lumMod val="85000"/>
                  </a:schemeClr>
                </a:solidFill>
              </a:rPr>
              <a:t>Implications for Sharing and Secondary Markets</a:t>
            </a:r>
          </a:p>
        </p:txBody>
      </p:sp>
      <p:graphicFrame>
        <p:nvGraphicFramePr>
          <p:cNvPr id="4" name="Table 3">
            <a:extLst>
              <a:ext uri="{FF2B5EF4-FFF2-40B4-BE49-F238E27FC236}">
                <a16:creationId xmlns:a16="http://schemas.microsoft.com/office/drawing/2014/main" id="{B96D5B48-6D16-9B4E-88C7-F5414FE96166}"/>
              </a:ext>
            </a:extLst>
          </p:cNvPr>
          <p:cNvGraphicFramePr>
            <a:graphicFrameLocks noGrp="1"/>
          </p:cNvGraphicFramePr>
          <p:nvPr>
            <p:extLst/>
          </p:nvPr>
        </p:nvGraphicFramePr>
        <p:xfrm>
          <a:off x="2032000" y="5359936"/>
          <a:ext cx="8128000" cy="91440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3068284224"/>
                    </a:ext>
                  </a:extLst>
                </a:gridCol>
                <a:gridCol w="2032000">
                  <a:extLst>
                    <a:ext uri="{9D8B030D-6E8A-4147-A177-3AD203B41FA5}">
                      <a16:colId xmlns:a16="http://schemas.microsoft.com/office/drawing/2014/main" val="3712726497"/>
                    </a:ext>
                  </a:extLst>
                </a:gridCol>
                <a:gridCol w="2032000">
                  <a:extLst>
                    <a:ext uri="{9D8B030D-6E8A-4147-A177-3AD203B41FA5}">
                      <a16:colId xmlns:a16="http://schemas.microsoft.com/office/drawing/2014/main" val="941358093"/>
                    </a:ext>
                  </a:extLst>
                </a:gridCol>
                <a:gridCol w="2032000">
                  <a:extLst>
                    <a:ext uri="{9D8B030D-6E8A-4147-A177-3AD203B41FA5}">
                      <a16:colId xmlns:a16="http://schemas.microsoft.com/office/drawing/2014/main" val="2118761892"/>
                    </a:ext>
                  </a:extLst>
                </a:gridCol>
              </a:tblGrid>
              <a:tr h="370840">
                <a:tc>
                  <a:txBody>
                    <a:bodyPr/>
                    <a:lstStyle/>
                    <a:p>
                      <a:pPr algn="ctr"/>
                      <a:r>
                        <a:rPr lang="en-US" b="1" dirty="0">
                          <a:solidFill>
                            <a:schemeClr val="tx1">
                              <a:lumMod val="50000"/>
                              <a:lumOff val="50000"/>
                            </a:schemeClr>
                          </a:solidFill>
                        </a:rPr>
                        <a:t>Marcela M. Gómez</a:t>
                      </a:r>
                    </a:p>
                    <a:p>
                      <a:pPr algn="ctr"/>
                      <a:r>
                        <a:rPr lang="en-US" b="0" dirty="0">
                          <a:solidFill>
                            <a:schemeClr val="tx1">
                              <a:lumMod val="50000"/>
                              <a:lumOff val="50000"/>
                            </a:schemeClr>
                          </a:solidFill>
                        </a:rPr>
                        <a:t>University of Pittsburgh</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b="1" dirty="0">
                          <a:solidFill>
                            <a:schemeClr val="tx1">
                              <a:lumMod val="50000"/>
                              <a:lumOff val="50000"/>
                            </a:schemeClr>
                          </a:solidFill>
                        </a:rPr>
                        <a:t>Martin B.H. Weiss</a:t>
                      </a:r>
                    </a:p>
                    <a:p>
                      <a:pPr algn="ctr"/>
                      <a:r>
                        <a:rPr lang="en-US" b="0" dirty="0">
                          <a:solidFill>
                            <a:schemeClr val="tx1">
                              <a:lumMod val="50000"/>
                              <a:lumOff val="50000"/>
                            </a:schemeClr>
                          </a:solidFill>
                        </a:rPr>
                        <a:t>University of Pittsburgh</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b="1" dirty="0">
                          <a:solidFill>
                            <a:schemeClr val="tx1">
                              <a:lumMod val="50000"/>
                              <a:lumOff val="50000"/>
                            </a:schemeClr>
                          </a:solidFill>
                        </a:rPr>
                        <a:t>William Lehr</a:t>
                      </a:r>
                    </a:p>
                    <a:p>
                      <a:pPr algn="ctr"/>
                      <a:r>
                        <a:rPr lang="en-US" b="0" dirty="0">
                          <a:solidFill>
                            <a:schemeClr val="tx1">
                              <a:lumMod val="50000"/>
                              <a:lumOff val="50000"/>
                            </a:schemeClr>
                          </a:solidFill>
                        </a:rPr>
                        <a:t>MIT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b="1" dirty="0">
                          <a:solidFill>
                            <a:schemeClr val="tx1">
                              <a:lumMod val="50000"/>
                              <a:lumOff val="50000"/>
                            </a:schemeClr>
                          </a:solidFill>
                        </a:rPr>
                        <a:t>Giulia McHenry</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68033573"/>
                  </a:ext>
                </a:extLst>
              </a:tr>
            </a:tbl>
          </a:graphicData>
        </a:graphic>
      </p:graphicFrame>
    </p:spTree>
    <p:extLst>
      <p:ext uri="{BB962C8B-B14F-4D97-AF65-F5344CB8AC3E}">
        <p14:creationId xmlns:p14="http://schemas.microsoft.com/office/powerpoint/2010/main" val="11410959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4413</TotalTime>
  <Words>1594</Words>
  <Application>Microsoft Macintosh PowerPoint</Application>
  <PresentationFormat>Widescreen</PresentationFormat>
  <Paragraphs>251</Paragraphs>
  <Slides>39</Slides>
  <Notes>12</Notes>
  <HiddenSlides>2</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39</vt:i4>
      </vt:variant>
    </vt:vector>
  </HeadingPairs>
  <TitlesOfParts>
    <vt:vector size="43" baseType="lpstr">
      <vt:lpstr>Arial</vt:lpstr>
      <vt:lpstr>Calibri</vt:lpstr>
      <vt:lpstr>Calibri Light</vt:lpstr>
      <vt:lpstr>Office Theme</vt:lpstr>
      <vt:lpstr>Spectrum Valuation</vt:lpstr>
      <vt:lpstr>How much is electromagnetic spectrum worth?</vt:lpstr>
      <vt:lpstr>$/MHz-POP  has become an increasingly noisy indicator for spectrum value</vt:lpstr>
      <vt:lpstr>Objective</vt:lpstr>
      <vt:lpstr>Background on Spectrum Value</vt:lpstr>
      <vt:lpstr>Spectrum is an input in the means of production.</vt:lpstr>
      <vt:lpstr>About Spectrum…</vt:lpstr>
      <vt:lpstr>Spectrum Management Challenge</vt:lpstr>
      <vt:lpstr>Why is spectrum difficult to commoditize?</vt:lpstr>
      <vt:lpstr>Physics</vt:lpstr>
      <vt:lpstr>PowerPoint Presentation</vt:lpstr>
      <vt:lpstr>Technology State of the Art</vt:lpstr>
      <vt:lpstr>PowerPoint Presentation</vt:lpstr>
      <vt:lpstr>Policy and Regulatory Legacy</vt:lpstr>
      <vt:lpstr>PowerPoint Presentation</vt:lpstr>
      <vt:lpstr>How is license value estimated?</vt:lpstr>
      <vt:lpstr>Potential Value Estimation Methods</vt:lpstr>
      <vt:lpstr>$/MHz- POP</vt:lpstr>
      <vt:lpstr>$/MHZ-POP</vt:lpstr>
      <vt:lpstr>$/MHz-POP</vt:lpstr>
      <vt:lpstr>$/MHZ-POP</vt:lpstr>
      <vt:lpstr>Challenges</vt:lpstr>
      <vt:lpstr>Market and Technical Trends</vt:lpstr>
      <vt:lpstr>Spectrum Sharing— The only feasible future</vt:lpstr>
      <vt:lpstr>Spectrum Sharing— The only feasible future</vt:lpstr>
      <vt:lpstr>Current Technologies</vt:lpstr>
      <vt:lpstr>Current Technologies</vt:lpstr>
      <vt:lpstr>What does the future look like?</vt:lpstr>
      <vt:lpstr>Spectrum is an input in the means of production.</vt:lpstr>
      <vt:lpstr>Future Spectrum Use</vt:lpstr>
      <vt:lpstr>Successful shared future</vt:lpstr>
      <vt:lpstr>New Valuation Metric Attributes</vt:lpstr>
      <vt:lpstr>Toward alternative valuation measures</vt:lpstr>
      <vt:lpstr>Secondary Markets</vt:lpstr>
      <vt:lpstr>Secondary Markets</vt:lpstr>
      <vt:lpstr>Secondary Markets</vt:lpstr>
      <vt:lpstr>Conclusions</vt:lpstr>
      <vt:lpstr>PowerPoint Presentation</vt:lpstr>
      <vt:lpstr>Spectrum Valuation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Spectrum Valuation</dc:title>
  <dc:creator>Gomez, Marcela Michel</dc:creator>
  <cp:lastModifiedBy>Gomez, Marcela Michel</cp:lastModifiedBy>
  <cp:revision>39</cp:revision>
  <dcterms:created xsi:type="dcterms:W3CDTF">2018-09-14T14:41:42Z</dcterms:created>
  <dcterms:modified xsi:type="dcterms:W3CDTF">2018-09-21T16:08:13Z</dcterms:modified>
</cp:coreProperties>
</file>